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031" r:id="rId1"/>
  </p:sldMasterIdLst>
  <p:notesMasterIdLst>
    <p:notesMasterId r:id="rId33"/>
  </p:notesMasterIdLst>
  <p:sldIdLst>
    <p:sldId id="256" r:id="rId2"/>
    <p:sldId id="257" r:id="rId3"/>
    <p:sldId id="258"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4" r:id="rId22"/>
    <p:sldId id="288" r:id="rId23"/>
    <p:sldId id="285" r:id="rId24"/>
    <p:sldId id="286" r:id="rId25"/>
    <p:sldId id="289" r:id="rId26"/>
    <p:sldId id="290" r:id="rId27"/>
    <p:sldId id="291" r:id="rId28"/>
    <p:sldId id="292" r:id="rId29"/>
    <p:sldId id="295" r:id="rId30"/>
    <p:sldId id="293" r:id="rId31"/>
    <p:sldId id="294" r:id="rId32"/>
  </p:sldIdLst>
  <p:sldSz cx="14630400" cy="8229600"/>
  <p:notesSz cx="8229600" cy="14630400"/>
  <p:embeddedFontLst>
    <p:embeddedFont>
      <p:font typeface="Cabin"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entury Gothic" panose="020B0502020202020204"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Unbounded" panose="020B0604020202020204" charset="0"/>
      <p:regular r:id="rId50"/>
    </p:embeddedFont>
    <p:embeddedFont>
      <p:font typeface="Wingdings 3" panose="05040102010807070707" pitchFamily="18" charset="2"/>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960"/>
    <a:srgbClr val="2B05CB"/>
    <a:srgbClr val="D1DDFB"/>
    <a:srgbClr val="DA6CF4"/>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196" autoAdjust="0"/>
  </p:normalViewPr>
  <p:slideViewPr>
    <p:cSldViewPr snapToGrid="0" snapToObjects="1">
      <p:cViewPr varScale="1">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81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815432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80259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70092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4221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29632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802037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49655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AAD347D-5ACD-4C99-B74B-A9C85AD731AF}" type="datetimeFigureOut">
              <a:rPr lang="en-US" smtClean="0"/>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178711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438978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26960943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11806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12/10/2024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799686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12/10/2024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465091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361149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867814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7128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565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4825337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716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296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021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156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023481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644289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1030213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12/10/2024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076653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12/10/2024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5475965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smtClean="0"/>
              <a:t>12/10/2024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604550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529590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2836">
            <a:alpha val="97647"/>
          </a:srgb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5">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7">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8">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smtClean="0"/>
              <a:t>12/10/2024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18534243"/>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7" r:id="rId22"/>
    <p:sldLayoutId id="2147484058" r:id="rId23"/>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18270" y="0"/>
            <a:ext cx="5612130" cy="8229600"/>
          </a:xfrm>
          <a:prstGeom prst="rect">
            <a:avLst/>
          </a:prstGeom>
        </p:spPr>
      </p:pic>
      <p:sp>
        <p:nvSpPr>
          <p:cNvPr id="3" name="Text 0"/>
          <p:cNvSpPr/>
          <p:nvPr/>
        </p:nvSpPr>
        <p:spPr>
          <a:xfrm>
            <a:off x="344246" y="1549485"/>
            <a:ext cx="7962032" cy="3108575"/>
          </a:xfrm>
          <a:prstGeom prst="rect">
            <a:avLst/>
          </a:prstGeom>
          <a:noFill/>
          <a:ln/>
        </p:spPr>
        <p:txBody>
          <a:bodyPr wrap="square" lIns="0" tIns="0" rIns="0" bIns="0" rtlCol="0" anchor="t"/>
          <a:lstStyle/>
          <a:p>
            <a:pPr algn="ctr">
              <a:spcBef>
                <a:spcPts val="600"/>
              </a:spcBef>
              <a:spcAft>
                <a:spcPts val="600"/>
              </a:spcAft>
            </a:pPr>
            <a:r>
              <a:rPr lang="es-ES" sz="2800" b="1" dirty="0">
                <a:effectLst/>
                <a:latin typeface="Unbounded" panose="020B0604020202020204" charset="0"/>
                <a:ea typeface="Times New Roman" panose="02020603050405020304" pitchFamily="18" charset="0"/>
                <a:cs typeface="Times New Roman" panose="02020603050405020304" pitchFamily="18" charset="0"/>
              </a:rPr>
              <a:t>Propuesta de un Sistema de Reconocimiento Facial para la Validación de Usuarios de Tarjetas Preferenciales en el Transporte Público</a:t>
            </a:r>
            <a:endParaRPr lang="es-BO" sz="28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Text 1"/>
          <p:cNvSpPr/>
          <p:nvPr/>
        </p:nvSpPr>
        <p:spPr>
          <a:xfrm>
            <a:off x="837725" y="4114800"/>
            <a:ext cx="7468553" cy="1149072"/>
          </a:xfrm>
          <a:prstGeom prst="rect">
            <a:avLst/>
          </a:prstGeom>
          <a:noFill/>
          <a:ln/>
        </p:spPr>
        <p:txBody>
          <a:bodyPr wrap="square" lIns="0" tIns="0" rIns="0" bIns="0" rtlCol="0" anchor="t"/>
          <a:lstStyle/>
          <a:p>
            <a:pPr algn="l">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Estudiantes:	</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marL="342900" lvl="0" indent="-342900" algn="l">
              <a:spcBef>
                <a:spcPts val="600"/>
              </a:spcBef>
              <a:spcAft>
                <a:spcPts val="600"/>
              </a:spcAft>
              <a:buFont typeface="Symbol" panose="05050102010706020507" pitchFamily="18" charset="2"/>
              <a:buChar char=""/>
            </a:pPr>
            <a:r>
              <a:rPr lang="es-ES" sz="1800" dirty="0">
                <a:effectLst/>
                <a:latin typeface="Cabin" panose="020B0803050202020004" pitchFamily="34" charset="0"/>
                <a:ea typeface="Times New Roman" panose="02020603050405020304" pitchFamily="18" charset="0"/>
                <a:cs typeface="Times New Roman" panose="02020603050405020304" pitchFamily="18" charset="0"/>
              </a:rPr>
              <a:t>Fabio Camacho Encinas</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marL="342900" lvl="0" indent="-342900" algn="l">
              <a:spcBef>
                <a:spcPts val="600"/>
              </a:spcBef>
              <a:spcAft>
                <a:spcPts val="600"/>
              </a:spcAft>
              <a:buFont typeface="Symbol" panose="05050102010706020507" pitchFamily="18" charset="2"/>
              <a:buChar char=""/>
            </a:pPr>
            <a:r>
              <a:rPr lang="es-ES" sz="1800" dirty="0">
                <a:effectLst/>
                <a:latin typeface="Cabin" panose="020B0803050202020004" pitchFamily="34" charset="0"/>
                <a:ea typeface="Times New Roman" panose="02020603050405020304" pitchFamily="18" charset="0"/>
                <a:cs typeface="Times New Roman" panose="02020603050405020304" pitchFamily="18" charset="0"/>
              </a:rPr>
              <a:t>Juan Carlos Marca Álvarez</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marL="342900" lvl="0" indent="-342900" algn="l">
              <a:spcBef>
                <a:spcPts val="600"/>
              </a:spcBef>
              <a:spcAft>
                <a:spcPts val="600"/>
              </a:spcAft>
              <a:buFont typeface="Symbol" panose="05050102010706020507" pitchFamily="18" charset="2"/>
              <a:buChar char=""/>
            </a:pPr>
            <a:r>
              <a:rPr lang="es-ES" sz="1800" dirty="0">
                <a:effectLst/>
                <a:latin typeface="Cabin" panose="020B0803050202020004" pitchFamily="34" charset="0"/>
                <a:ea typeface="Times New Roman" panose="02020603050405020304" pitchFamily="18" charset="0"/>
                <a:cs typeface="Times New Roman" panose="02020603050405020304" pitchFamily="18" charset="0"/>
              </a:rPr>
              <a:t>Fátima Lucia Rocha </a:t>
            </a:r>
            <a:r>
              <a:rPr lang="es-ES" sz="1800" dirty="0" err="1">
                <a:effectLst/>
                <a:latin typeface="Cabin" panose="020B0803050202020004" pitchFamily="34" charset="0"/>
                <a:ea typeface="Times New Roman" panose="02020603050405020304" pitchFamily="18" charset="0"/>
                <a:cs typeface="Times New Roman" panose="02020603050405020304" pitchFamily="18" charset="0"/>
              </a:rPr>
              <a:t>Rospigliossi</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algn="l">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 </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algn="l">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Materia: </a:t>
            </a:r>
            <a:r>
              <a:rPr lang="es-ES" sz="1800" dirty="0">
                <a:effectLst/>
                <a:latin typeface="Cabin" panose="020B0803050202020004" pitchFamily="34" charset="0"/>
                <a:ea typeface="Times New Roman" panose="02020603050405020304" pitchFamily="18" charset="0"/>
                <a:cs typeface="Times New Roman" panose="02020603050405020304" pitchFamily="18" charset="0"/>
              </a:rPr>
              <a:t>Inteligencia Artificial</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p:txBody>
      </p:sp>
      <p:sp>
        <p:nvSpPr>
          <p:cNvPr id="7" name="Text 3"/>
          <p:cNvSpPr/>
          <p:nvPr/>
        </p:nvSpPr>
        <p:spPr>
          <a:xfrm>
            <a:off x="1340287" y="6201966"/>
            <a:ext cx="1771531" cy="418862"/>
          </a:xfrm>
          <a:prstGeom prst="rect">
            <a:avLst/>
          </a:prstGeom>
          <a:noFill/>
          <a:ln/>
        </p:spPr>
        <p:txBody>
          <a:bodyPr wrap="none" lIns="0" tIns="0" rIns="0" bIns="0" rtlCol="0" anchor="t"/>
          <a:lstStyle/>
          <a:p>
            <a:pPr marL="0" indent="0" algn="l">
              <a:lnSpc>
                <a:spcPts val="3250"/>
              </a:lnSpc>
              <a:buNone/>
            </a:pPr>
            <a:endParaRPr lang="en-US" sz="2350" dirty="0"/>
          </a:p>
        </p:txBody>
      </p:sp>
      <p:pic>
        <p:nvPicPr>
          <p:cNvPr id="8" name="Imagen 7" descr="DELITOS Y CUASIDELITOS">
            <a:extLst>
              <a:ext uri="{FF2B5EF4-FFF2-40B4-BE49-F238E27FC236}">
                <a16:creationId xmlns:a16="http://schemas.microsoft.com/office/drawing/2014/main" id="{8EF9CFF0-4EEB-1039-A5A3-3CFE817351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18270" y="33106"/>
            <a:ext cx="5612130" cy="1516380"/>
          </a:xfrm>
          <a:prstGeom prst="rect">
            <a:avLst/>
          </a:prstGeom>
          <a:noFill/>
          <a:ln>
            <a:noFill/>
          </a:ln>
        </p:spPr>
      </p:pic>
      <p:sp>
        <p:nvSpPr>
          <p:cNvPr id="10" name="CuadroTexto 9">
            <a:extLst>
              <a:ext uri="{FF2B5EF4-FFF2-40B4-BE49-F238E27FC236}">
                <a16:creationId xmlns:a16="http://schemas.microsoft.com/office/drawing/2014/main" id="{AAA01EE8-B70E-0600-DFFF-FAB1151EAEF4}"/>
              </a:ext>
            </a:extLst>
          </p:cNvPr>
          <p:cNvSpPr txBox="1"/>
          <p:nvPr/>
        </p:nvSpPr>
        <p:spPr>
          <a:xfrm>
            <a:off x="1151756" y="7079908"/>
            <a:ext cx="7315200" cy="800219"/>
          </a:xfrm>
          <a:prstGeom prst="rect">
            <a:avLst/>
          </a:prstGeom>
          <a:noFill/>
        </p:spPr>
        <p:txBody>
          <a:bodyPr wrap="square">
            <a:spAutoFit/>
          </a:bodyPr>
          <a:lstStyle/>
          <a:p>
            <a:pPr algn="ctr">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LA PAZ – BOLIVIA</a:t>
            </a:r>
            <a:endParaRPr lang="es-BO" sz="1050" dirty="0">
              <a:effectLst/>
              <a:latin typeface="Cabin" panose="020B0803050202020004" pitchFamily="34" charset="0"/>
              <a:ea typeface="Times New Roman" panose="02020603050405020304" pitchFamily="18" charset="0"/>
              <a:cs typeface="Times New Roman" panose="02020603050405020304" pitchFamily="18" charset="0"/>
            </a:endParaRPr>
          </a:p>
          <a:p>
            <a:pPr algn="ctr">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2024</a:t>
            </a:r>
            <a:endParaRPr lang="es-BO" sz="1050" dirty="0">
              <a:effectLst/>
              <a:latin typeface="Cabin" panose="020B0803050202020004" pitchFamily="34" charset="0"/>
              <a:ea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5D6A9098-14AF-7AC9-0CD3-50EADE2D02EA}"/>
              </a:ext>
            </a:extLst>
          </p:cNvPr>
          <p:cNvSpPr txBox="1"/>
          <p:nvPr/>
        </p:nvSpPr>
        <p:spPr>
          <a:xfrm>
            <a:off x="667662" y="286920"/>
            <a:ext cx="7315200" cy="800219"/>
          </a:xfrm>
          <a:prstGeom prst="rect">
            <a:avLst/>
          </a:prstGeom>
          <a:noFill/>
        </p:spPr>
        <p:txBody>
          <a:bodyPr wrap="square">
            <a:spAutoFit/>
          </a:bodyPr>
          <a:lstStyle/>
          <a:p>
            <a:pPr algn="ctr">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UNIVERSIDAD TECNOLÓGICA BOLIVIANA</a:t>
            </a:r>
            <a:endParaRPr lang="es-BO" sz="1050" dirty="0">
              <a:effectLst/>
              <a:latin typeface="Cabin" panose="020B0803050202020004" pitchFamily="34" charset="0"/>
              <a:ea typeface="Times New Roman" panose="02020603050405020304" pitchFamily="18" charset="0"/>
              <a:cs typeface="Times New Roman" panose="02020603050405020304" pitchFamily="18" charset="0"/>
            </a:endParaRPr>
          </a:p>
          <a:p>
            <a:pPr algn="ctr">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INGENIERÍA DE SISTEMAS</a:t>
            </a:r>
            <a:endParaRPr lang="es-BO" sz="1050" dirty="0">
              <a:effectLst/>
              <a:latin typeface="Cabin" panose="020B08030502020200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E782F93-2F9B-0F4C-33EB-6B100BF79DC2}"/>
              </a:ext>
            </a:extLst>
          </p:cNvPr>
          <p:cNvSpPr txBox="1"/>
          <p:nvPr/>
        </p:nvSpPr>
        <p:spPr>
          <a:xfrm>
            <a:off x="468349"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 LA TEMÁTICA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6DD54ED2-F392-8450-3594-D1B70C072FB0}"/>
              </a:ext>
            </a:extLst>
          </p:cNvPr>
          <p:cNvSpPr/>
          <p:nvPr/>
        </p:nvSpPr>
        <p:spPr>
          <a:xfrm>
            <a:off x="103637" y="1341481"/>
            <a:ext cx="10328510" cy="573379"/>
          </a:xfrm>
          <a:prstGeom prst="rect">
            <a:avLst/>
          </a:prstGeom>
          <a:noFill/>
          <a:ln/>
        </p:spPr>
        <p:txBody>
          <a:bodyPr wrap="square" lIns="0" tIns="0" rIns="0" bIns="0" rtlCol="0" anchor="t"/>
          <a:lstStyle/>
          <a:p>
            <a:pPr lvl="1" algn="just">
              <a:spcBef>
                <a:spcPts val="600"/>
              </a:spcBef>
            </a:pPr>
            <a:r>
              <a:rPr lang="es-ES" sz="2400" b="1" kern="1400" dirty="0">
                <a:latin typeface="Unbounded" panose="020B0604020202020204" charset="0"/>
                <a:ea typeface="Times New Roman" panose="02020603050405020304" pitchFamily="18" charset="0"/>
                <a:cs typeface="Times New Roman" panose="02020603050405020304" pitchFamily="18" charset="0"/>
              </a:rPr>
              <a:t>I</a:t>
            </a:r>
            <a:r>
              <a:rPr lang="es-ES" sz="2400" b="1" kern="1400" dirty="0">
                <a:effectLst/>
                <a:latin typeface="Unbounded" panose="020B0604020202020204" charset="0"/>
                <a:ea typeface="Times New Roman" panose="02020603050405020304" pitchFamily="18" charset="0"/>
                <a:cs typeface="Times New Roman" panose="02020603050405020304" pitchFamily="18" charset="0"/>
              </a:rPr>
              <a:t>ntroducción</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5" name="Image 1" descr="preencoded.png">
            <a:extLst>
              <a:ext uri="{FF2B5EF4-FFF2-40B4-BE49-F238E27FC236}">
                <a16:creationId xmlns:a16="http://schemas.microsoft.com/office/drawing/2014/main" id="{E8C3559F-0EEE-C52F-BA42-6208275C1B80}"/>
              </a:ext>
            </a:extLst>
          </p:cNvPr>
          <p:cNvPicPr>
            <a:picLocks noChangeAspect="1"/>
          </p:cNvPicPr>
          <p:nvPr/>
        </p:nvPicPr>
        <p:blipFill>
          <a:blip r:embed="rId2"/>
          <a:stretch>
            <a:fillRect/>
          </a:stretch>
        </p:blipFill>
        <p:spPr>
          <a:xfrm>
            <a:off x="609004" y="2236884"/>
            <a:ext cx="1087755" cy="1740456"/>
          </a:xfrm>
          <a:prstGeom prst="rect">
            <a:avLst/>
          </a:prstGeom>
        </p:spPr>
      </p:pic>
      <p:pic>
        <p:nvPicPr>
          <p:cNvPr id="6" name="Image 2" descr="preencoded.png">
            <a:extLst>
              <a:ext uri="{FF2B5EF4-FFF2-40B4-BE49-F238E27FC236}">
                <a16:creationId xmlns:a16="http://schemas.microsoft.com/office/drawing/2014/main" id="{4969D393-92ED-0BD8-810B-BBD571F9E9DE}"/>
              </a:ext>
            </a:extLst>
          </p:cNvPr>
          <p:cNvPicPr>
            <a:picLocks noChangeAspect="1"/>
          </p:cNvPicPr>
          <p:nvPr/>
        </p:nvPicPr>
        <p:blipFill>
          <a:blip r:embed="rId3"/>
          <a:stretch>
            <a:fillRect/>
          </a:stretch>
        </p:blipFill>
        <p:spPr>
          <a:xfrm>
            <a:off x="7807068" y="4211020"/>
            <a:ext cx="1087755" cy="1740456"/>
          </a:xfrm>
          <a:prstGeom prst="rect">
            <a:avLst/>
          </a:prstGeom>
        </p:spPr>
      </p:pic>
      <p:pic>
        <p:nvPicPr>
          <p:cNvPr id="7" name="Image 3" descr="preencoded.png">
            <a:extLst>
              <a:ext uri="{FF2B5EF4-FFF2-40B4-BE49-F238E27FC236}">
                <a16:creationId xmlns:a16="http://schemas.microsoft.com/office/drawing/2014/main" id="{321B886F-D71B-0EA1-1044-589E55B6BB5C}"/>
              </a:ext>
            </a:extLst>
          </p:cNvPr>
          <p:cNvPicPr>
            <a:picLocks noChangeAspect="1"/>
          </p:cNvPicPr>
          <p:nvPr/>
        </p:nvPicPr>
        <p:blipFill>
          <a:blip r:embed="rId4"/>
          <a:stretch>
            <a:fillRect/>
          </a:stretch>
        </p:blipFill>
        <p:spPr>
          <a:xfrm>
            <a:off x="609005" y="6204664"/>
            <a:ext cx="1087755" cy="1740456"/>
          </a:xfrm>
          <a:prstGeom prst="rect">
            <a:avLst/>
          </a:prstGeom>
        </p:spPr>
      </p:pic>
      <p:pic>
        <p:nvPicPr>
          <p:cNvPr id="2050" name="Picture 2" descr="No photo description available.">
            <a:extLst>
              <a:ext uri="{FF2B5EF4-FFF2-40B4-BE49-F238E27FC236}">
                <a16:creationId xmlns:a16="http://schemas.microsoft.com/office/drawing/2014/main" id="{FE1A5CB8-8F85-1A32-5C6A-E1FA9AA9E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14" t="13772" r="14076" b="10045"/>
          <a:stretch/>
        </p:blipFill>
        <p:spPr bwMode="auto">
          <a:xfrm>
            <a:off x="9469120" y="1707166"/>
            <a:ext cx="4805680" cy="55651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Shape 5">
            <a:extLst>
              <a:ext uri="{FF2B5EF4-FFF2-40B4-BE49-F238E27FC236}">
                <a16:creationId xmlns:a16="http://schemas.microsoft.com/office/drawing/2014/main" id="{F3120F9C-27BA-A2F3-6A20-781A3E426979}"/>
              </a:ext>
            </a:extLst>
          </p:cNvPr>
          <p:cNvSpPr/>
          <p:nvPr/>
        </p:nvSpPr>
        <p:spPr>
          <a:xfrm>
            <a:off x="609004" y="1892000"/>
            <a:ext cx="8514677" cy="45719"/>
          </a:xfrm>
          <a:prstGeom prst="roundRect">
            <a:avLst>
              <a:gd name="adj" fmla="val 235611"/>
            </a:avLst>
          </a:prstGeom>
          <a:solidFill>
            <a:srgbClr val="49606E"/>
          </a:solidFill>
          <a:ln/>
        </p:spPr>
      </p:sp>
      <p:sp>
        <p:nvSpPr>
          <p:cNvPr id="9" name="Shape 5">
            <a:extLst>
              <a:ext uri="{FF2B5EF4-FFF2-40B4-BE49-F238E27FC236}">
                <a16:creationId xmlns:a16="http://schemas.microsoft.com/office/drawing/2014/main" id="{A136BB15-AC22-74A9-F805-D99A9DED1705}"/>
              </a:ext>
            </a:extLst>
          </p:cNvPr>
          <p:cNvSpPr/>
          <p:nvPr/>
        </p:nvSpPr>
        <p:spPr>
          <a:xfrm>
            <a:off x="609005" y="4229401"/>
            <a:ext cx="7051637" cy="45719"/>
          </a:xfrm>
          <a:prstGeom prst="roundRect">
            <a:avLst>
              <a:gd name="adj" fmla="val 235611"/>
            </a:avLst>
          </a:prstGeom>
          <a:solidFill>
            <a:srgbClr val="49606E"/>
          </a:solidFill>
          <a:ln/>
        </p:spPr>
      </p:sp>
      <p:sp>
        <p:nvSpPr>
          <p:cNvPr id="10" name="Shape 5">
            <a:extLst>
              <a:ext uri="{FF2B5EF4-FFF2-40B4-BE49-F238E27FC236}">
                <a16:creationId xmlns:a16="http://schemas.microsoft.com/office/drawing/2014/main" id="{3A8D4006-8085-FE91-6982-AC0771931133}"/>
              </a:ext>
            </a:extLst>
          </p:cNvPr>
          <p:cNvSpPr/>
          <p:nvPr/>
        </p:nvSpPr>
        <p:spPr>
          <a:xfrm>
            <a:off x="1828243" y="6248225"/>
            <a:ext cx="7051637" cy="45719"/>
          </a:xfrm>
          <a:prstGeom prst="roundRect">
            <a:avLst>
              <a:gd name="adj" fmla="val 235611"/>
            </a:avLst>
          </a:prstGeom>
          <a:solidFill>
            <a:srgbClr val="49606E"/>
          </a:solidFill>
          <a:ln/>
        </p:spPr>
      </p:sp>
      <p:sp>
        <p:nvSpPr>
          <p:cNvPr id="12" name="CuadroTexto 11">
            <a:extLst>
              <a:ext uri="{FF2B5EF4-FFF2-40B4-BE49-F238E27FC236}">
                <a16:creationId xmlns:a16="http://schemas.microsoft.com/office/drawing/2014/main" id="{24F359D0-AE79-F152-6C80-3EAE6A9234CD}"/>
              </a:ext>
            </a:extLst>
          </p:cNvPr>
          <p:cNvSpPr txBox="1"/>
          <p:nvPr/>
        </p:nvSpPr>
        <p:spPr>
          <a:xfrm>
            <a:off x="1808481" y="2279068"/>
            <a:ext cx="7223759" cy="1291957"/>
          </a:xfrm>
          <a:prstGeom prst="rect">
            <a:avLst/>
          </a:prstGeom>
          <a:noFill/>
        </p:spPr>
        <p:txBody>
          <a:bodyPr wrap="square">
            <a:spAutoFit/>
          </a:bodyPr>
          <a:lstStyle/>
          <a:p>
            <a:pPr algn="ctr">
              <a:lnSpc>
                <a:spcPct val="150000"/>
              </a:lnSpc>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En un mundo donde la movilidad urbana se ha convertido en un factor esencial para la calidad de vida, el transporte público debe ser accesible y equitativo para todos. </a:t>
            </a:r>
            <a:endParaRPr lang="es-BO" dirty="0">
              <a:solidFill>
                <a:srgbClr val="D1DDFB"/>
              </a:solidFill>
              <a:latin typeface="Cabin" panose="020B0803050202020004" pitchFamily="34" charset="0"/>
            </a:endParaRPr>
          </a:p>
        </p:txBody>
      </p:sp>
      <p:sp>
        <p:nvSpPr>
          <p:cNvPr id="13" name="CuadroTexto 12">
            <a:extLst>
              <a:ext uri="{FF2B5EF4-FFF2-40B4-BE49-F238E27FC236}">
                <a16:creationId xmlns:a16="http://schemas.microsoft.com/office/drawing/2014/main" id="{DF86190A-6EA2-76E8-7040-8B4BF811EE56}"/>
              </a:ext>
            </a:extLst>
          </p:cNvPr>
          <p:cNvSpPr txBox="1"/>
          <p:nvPr/>
        </p:nvSpPr>
        <p:spPr>
          <a:xfrm>
            <a:off x="468349" y="4406699"/>
            <a:ext cx="7223759" cy="1706557"/>
          </a:xfrm>
          <a:prstGeom prst="rect">
            <a:avLst/>
          </a:prstGeom>
          <a:noFill/>
        </p:spPr>
        <p:txBody>
          <a:bodyPr wrap="square">
            <a:spAutoFit/>
          </a:bodyPr>
          <a:lstStyle/>
          <a:p>
            <a:pPr algn="ctr">
              <a:lnSpc>
                <a:spcPct val="150000"/>
              </a:lnSpc>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El avance de la tecnología ha abierto puertas a soluciones innovadoras que podrían transformar la gestión de estos beneficios. Entre ellas, el reconocimiento facial destaca como una herramienta poderosa y confiable.</a:t>
            </a:r>
            <a:endParaRPr lang="es-BO" dirty="0">
              <a:solidFill>
                <a:srgbClr val="D1DDFB"/>
              </a:solidFill>
              <a:latin typeface="Cabin" panose="020B0803050202020004" pitchFamily="34" charset="0"/>
            </a:endParaRPr>
          </a:p>
        </p:txBody>
      </p:sp>
      <p:sp>
        <p:nvSpPr>
          <p:cNvPr id="15" name="CuadroTexto 14">
            <a:extLst>
              <a:ext uri="{FF2B5EF4-FFF2-40B4-BE49-F238E27FC236}">
                <a16:creationId xmlns:a16="http://schemas.microsoft.com/office/drawing/2014/main" id="{7BED1358-1EC9-FE3C-E5AB-8561A91DA6EB}"/>
              </a:ext>
            </a:extLst>
          </p:cNvPr>
          <p:cNvSpPr txBox="1"/>
          <p:nvPr/>
        </p:nvSpPr>
        <p:spPr>
          <a:xfrm>
            <a:off x="1808480" y="6337600"/>
            <a:ext cx="7223759" cy="1706557"/>
          </a:xfrm>
          <a:prstGeom prst="rect">
            <a:avLst/>
          </a:prstGeom>
          <a:noFill/>
        </p:spPr>
        <p:txBody>
          <a:bodyPr wrap="square">
            <a:spAutoFit/>
          </a:bodyPr>
          <a:lstStyle/>
          <a:p>
            <a:pPr algn="ctr">
              <a:lnSpc>
                <a:spcPct val="150000"/>
              </a:lnSpc>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El presente proyecto propone un sistema de reconocimiento facial como solución a la problemática de la suplantación de identidad en el uso de tarjetas preferenciales. Mediante el desarrollo de un software accesible y funcional</a:t>
            </a:r>
            <a:endParaRPr lang="es-BO" dirty="0">
              <a:solidFill>
                <a:srgbClr val="D1DDFB"/>
              </a:solidFill>
              <a:latin typeface="Cabin" panose="020B0803050202020004" pitchFamily="34" charset="0"/>
            </a:endParaRPr>
          </a:p>
        </p:txBody>
      </p:sp>
    </p:spTree>
    <p:extLst>
      <p:ext uri="{BB962C8B-B14F-4D97-AF65-F5344CB8AC3E}">
        <p14:creationId xmlns:p14="http://schemas.microsoft.com/office/powerpoint/2010/main" val="4183669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E782F93-2F9B-0F4C-33EB-6B100BF79DC2}"/>
              </a:ext>
            </a:extLst>
          </p:cNvPr>
          <p:cNvSpPr txBox="1"/>
          <p:nvPr/>
        </p:nvSpPr>
        <p:spPr>
          <a:xfrm>
            <a:off x="373745" y="457892"/>
            <a:ext cx="10138691" cy="630942"/>
          </a:xfrm>
          <a:prstGeom prst="rect">
            <a:avLst/>
          </a:prstGeom>
          <a:noFill/>
        </p:spPr>
        <p:txBody>
          <a:bodyPr wrap="square">
            <a:spAutoFit/>
          </a:bodyPr>
          <a:lstStyle/>
          <a:p>
            <a:pPr lvl="0" algn="just">
              <a:spcBef>
                <a:spcPts val="600"/>
              </a:spcBef>
              <a:buSzPts val="1200"/>
            </a:pPr>
            <a:r>
              <a:rPr lang="es-ES" sz="3500" b="1" kern="1400" dirty="0">
                <a:latin typeface="Unbounded" panose="020B0604020202020204" charset="0"/>
                <a:ea typeface="Times New Roman" panose="02020603050405020304" pitchFamily="18" charset="0"/>
                <a:cs typeface="Times New Roman" panose="02020603050405020304" pitchFamily="18" charset="0"/>
              </a:rPr>
              <a:t>DESARROLLO DE LA TEMÁTICA</a:t>
            </a:r>
            <a:endParaRPr lang="es-BO" sz="35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6DD54ED2-F392-8450-3594-D1B70C072FB0}"/>
              </a:ext>
            </a:extLst>
          </p:cNvPr>
          <p:cNvSpPr/>
          <p:nvPr/>
        </p:nvSpPr>
        <p:spPr>
          <a:xfrm>
            <a:off x="103637" y="13414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Planteamiento del problema</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5" name="Image 1" descr="preencoded.png">
            <a:extLst>
              <a:ext uri="{FF2B5EF4-FFF2-40B4-BE49-F238E27FC236}">
                <a16:creationId xmlns:a16="http://schemas.microsoft.com/office/drawing/2014/main" id="{E8C3559F-0EEE-C52F-BA42-6208275C1B80}"/>
              </a:ext>
            </a:extLst>
          </p:cNvPr>
          <p:cNvPicPr>
            <a:picLocks noChangeAspect="1"/>
          </p:cNvPicPr>
          <p:nvPr/>
        </p:nvPicPr>
        <p:blipFill>
          <a:blip r:embed="rId2"/>
          <a:stretch>
            <a:fillRect/>
          </a:stretch>
        </p:blipFill>
        <p:spPr>
          <a:xfrm>
            <a:off x="609004" y="2819999"/>
            <a:ext cx="1087755" cy="1740456"/>
          </a:xfrm>
          <a:prstGeom prst="rect">
            <a:avLst/>
          </a:prstGeom>
        </p:spPr>
      </p:pic>
      <p:pic>
        <p:nvPicPr>
          <p:cNvPr id="6" name="Image 2" descr="preencoded.png">
            <a:extLst>
              <a:ext uri="{FF2B5EF4-FFF2-40B4-BE49-F238E27FC236}">
                <a16:creationId xmlns:a16="http://schemas.microsoft.com/office/drawing/2014/main" id="{4969D393-92ED-0BD8-810B-BBD571F9E9DE}"/>
              </a:ext>
            </a:extLst>
          </p:cNvPr>
          <p:cNvPicPr>
            <a:picLocks noChangeAspect="1"/>
          </p:cNvPicPr>
          <p:nvPr/>
        </p:nvPicPr>
        <p:blipFill>
          <a:blip r:embed="rId3"/>
          <a:stretch>
            <a:fillRect/>
          </a:stretch>
        </p:blipFill>
        <p:spPr>
          <a:xfrm>
            <a:off x="654426" y="5725759"/>
            <a:ext cx="1087755" cy="1740456"/>
          </a:xfrm>
          <a:prstGeom prst="rect">
            <a:avLst/>
          </a:prstGeom>
        </p:spPr>
      </p:pic>
      <p:sp>
        <p:nvSpPr>
          <p:cNvPr id="8" name="Shape 5">
            <a:extLst>
              <a:ext uri="{FF2B5EF4-FFF2-40B4-BE49-F238E27FC236}">
                <a16:creationId xmlns:a16="http://schemas.microsoft.com/office/drawing/2014/main" id="{F3120F9C-27BA-A2F3-6A20-781A3E426979}"/>
              </a:ext>
            </a:extLst>
          </p:cNvPr>
          <p:cNvSpPr/>
          <p:nvPr/>
        </p:nvSpPr>
        <p:spPr>
          <a:xfrm>
            <a:off x="609004" y="1892000"/>
            <a:ext cx="8514677" cy="45719"/>
          </a:xfrm>
          <a:prstGeom prst="roundRect">
            <a:avLst>
              <a:gd name="adj" fmla="val 235611"/>
            </a:avLst>
          </a:prstGeom>
          <a:solidFill>
            <a:srgbClr val="49606E"/>
          </a:solidFill>
          <a:ln/>
        </p:spPr>
      </p:sp>
      <p:sp>
        <p:nvSpPr>
          <p:cNvPr id="9" name="Shape 5">
            <a:extLst>
              <a:ext uri="{FF2B5EF4-FFF2-40B4-BE49-F238E27FC236}">
                <a16:creationId xmlns:a16="http://schemas.microsoft.com/office/drawing/2014/main" id="{A136BB15-AC22-74A9-F805-D99A9DED1705}"/>
              </a:ext>
            </a:extLst>
          </p:cNvPr>
          <p:cNvSpPr/>
          <p:nvPr/>
        </p:nvSpPr>
        <p:spPr>
          <a:xfrm>
            <a:off x="609005" y="5064004"/>
            <a:ext cx="6464230" cy="45719"/>
          </a:xfrm>
          <a:prstGeom prst="roundRect">
            <a:avLst>
              <a:gd name="adj" fmla="val 235611"/>
            </a:avLst>
          </a:prstGeom>
          <a:solidFill>
            <a:srgbClr val="49606E"/>
          </a:solidFill>
          <a:ln/>
        </p:spPr>
      </p:sp>
      <p:sp>
        <p:nvSpPr>
          <p:cNvPr id="15" name="CuadroTexto 14">
            <a:extLst>
              <a:ext uri="{FF2B5EF4-FFF2-40B4-BE49-F238E27FC236}">
                <a16:creationId xmlns:a16="http://schemas.microsoft.com/office/drawing/2014/main" id="{7BED1358-1EC9-FE3C-E5AB-8561A91DA6EB}"/>
              </a:ext>
            </a:extLst>
          </p:cNvPr>
          <p:cNvSpPr txBox="1"/>
          <p:nvPr/>
        </p:nvSpPr>
        <p:spPr>
          <a:xfrm>
            <a:off x="1742181" y="2650306"/>
            <a:ext cx="5075179" cy="2122056"/>
          </a:xfrm>
          <a:prstGeom prst="rect">
            <a:avLst/>
          </a:prstGeom>
          <a:noFill/>
        </p:spPr>
        <p:txBody>
          <a:bodyPr wrap="square">
            <a:spAutoFit/>
          </a:bodyPr>
          <a:lstStyle/>
          <a:p>
            <a:pPr algn="ctr">
              <a:lnSpc>
                <a:spcPct val="150000"/>
              </a:lnSpc>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Los sistemas de transporte público con tarifas preferenciales enfrentan problemas de suplantación de identidad y uso indebido de las tarjetas destinadas a grupos específicos de usuarios.</a:t>
            </a:r>
            <a:endParaRPr lang="es-BO" dirty="0">
              <a:solidFill>
                <a:srgbClr val="D1DDFB"/>
              </a:solidFill>
              <a:latin typeface="Cabin" panose="020B0803050202020004" pitchFamily="34" charset="0"/>
            </a:endParaRPr>
          </a:p>
        </p:txBody>
      </p:sp>
      <p:sp>
        <p:nvSpPr>
          <p:cNvPr id="11" name="CuadroTexto 10">
            <a:extLst>
              <a:ext uri="{FF2B5EF4-FFF2-40B4-BE49-F238E27FC236}">
                <a16:creationId xmlns:a16="http://schemas.microsoft.com/office/drawing/2014/main" id="{A8A34A6F-7E9B-34B1-15C2-F65DDD805F7E}"/>
              </a:ext>
            </a:extLst>
          </p:cNvPr>
          <p:cNvSpPr txBox="1"/>
          <p:nvPr/>
        </p:nvSpPr>
        <p:spPr>
          <a:xfrm>
            <a:off x="-406400" y="2082528"/>
            <a:ext cx="7315200" cy="400110"/>
          </a:xfrm>
          <a:prstGeom prst="rect">
            <a:avLst/>
          </a:prstGeom>
          <a:noFill/>
        </p:spPr>
        <p:txBody>
          <a:bodyPr wrap="square">
            <a:spAutoFit/>
          </a:bodyPr>
          <a:lstStyle/>
          <a:p>
            <a:pPr lvl="2" algn="just">
              <a:spcBef>
                <a:spcPts val="600"/>
              </a:spcBef>
              <a:tabLst>
                <a:tab pos="180340" algn="l"/>
              </a:tabLst>
            </a:pPr>
            <a:r>
              <a:rPr lang="es-ES" sz="2000" b="1" kern="1400" dirty="0">
                <a:effectLst/>
                <a:latin typeface="Cabin" panose="020B0803050202020004" pitchFamily="34" charset="0"/>
                <a:ea typeface="Times New Roman" panose="02020603050405020304" pitchFamily="18" charset="0"/>
                <a:cs typeface="Times New Roman" panose="02020603050405020304" pitchFamily="18" charset="0"/>
              </a:rPr>
              <a:t>Identificación del problema</a:t>
            </a:r>
            <a:endParaRPr lang="es-BO" sz="2000" b="1" kern="1400" dirty="0">
              <a:effectLst/>
              <a:latin typeface="Cabin" panose="020B0803050202020004" pitchFamily="34" charset="0"/>
              <a:ea typeface="Times New Roman" panose="02020603050405020304" pitchFamily="18" charset="0"/>
              <a:cs typeface="Times New Roman" panose="02020603050405020304" pitchFamily="18" charset="0"/>
            </a:endParaRPr>
          </a:p>
        </p:txBody>
      </p:sp>
      <p:sp>
        <p:nvSpPr>
          <p:cNvPr id="14" name="CuadroTexto 13">
            <a:extLst>
              <a:ext uri="{FF2B5EF4-FFF2-40B4-BE49-F238E27FC236}">
                <a16:creationId xmlns:a16="http://schemas.microsoft.com/office/drawing/2014/main" id="{FC5FC52F-489F-4F7A-D06B-695FE54CE9AE}"/>
              </a:ext>
            </a:extLst>
          </p:cNvPr>
          <p:cNvSpPr txBox="1"/>
          <p:nvPr/>
        </p:nvSpPr>
        <p:spPr>
          <a:xfrm>
            <a:off x="1833621" y="5870843"/>
            <a:ext cx="5075179" cy="1291957"/>
          </a:xfrm>
          <a:prstGeom prst="rect">
            <a:avLst/>
          </a:prstGeom>
          <a:noFill/>
        </p:spPr>
        <p:txBody>
          <a:bodyPr wrap="square">
            <a:spAutoFit/>
          </a:bodyPr>
          <a:lstStyle/>
          <a:p>
            <a:pPr algn="ctr">
              <a:lnSpc>
                <a:spcPct val="150000"/>
              </a:lnSpc>
              <a:spcBef>
                <a:spcPts val="600"/>
              </a:spcBef>
              <a:spcAft>
                <a:spcPts val="1000"/>
              </a:spcAft>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¿Qué solución se propone para abordar el problema de la suplantación de identidad en el uso de tarjetas preferenciales en el transporte público?</a:t>
            </a:r>
            <a:endPar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p:txBody>
      </p:sp>
      <p:sp>
        <p:nvSpPr>
          <p:cNvPr id="16" name="Shape 5">
            <a:extLst>
              <a:ext uri="{FF2B5EF4-FFF2-40B4-BE49-F238E27FC236}">
                <a16:creationId xmlns:a16="http://schemas.microsoft.com/office/drawing/2014/main" id="{60EFD90C-F156-9C1D-1FAE-6DE512B13EF4}"/>
              </a:ext>
            </a:extLst>
          </p:cNvPr>
          <p:cNvSpPr/>
          <p:nvPr/>
        </p:nvSpPr>
        <p:spPr>
          <a:xfrm flipV="1">
            <a:off x="609004" y="7760115"/>
            <a:ext cx="6464231" cy="45719"/>
          </a:xfrm>
          <a:prstGeom prst="roundRect">
            <a:avLst>
              <a:gd name="adj" fmla="val 235611"/>
            </a:avLst>
          </a:prstGeom>
          <a:solidFill>
            <a:srgbClr val="49606E"/>
          </a:solidFill>
          <a:ln/>
        </p:spPr>
      </p:sp>
      <p:pic>
        <p:nvPicPr>
          <p:cNvPr id="18" name="Image 0" descr="preencoded.png">
            <a:extLst>
              <a:ext uri="{FF2B5EF4-FFF2-40B4-BE49-F238E27FC236}">
                <a16:creationId xmlns:a16="http://schemas.microsoft.com/office/drawing/2014/main" id="{E6D2C2F9-A5D3-F503-AEE4-728CA07A6CB3}"/>
              </a:ext>
            </a:extLst>
          </p:cNvPr>
          <p:cNvPicPr>
            <a:picLocks noChangeAspect="1"/>
          </p:cNvPicPr>
          <p:nvPr/>
        </p:nvPicPr>
        <p:blipFill>
          <a:blip r:embed="rId4"/>
          <a:stretch>
            <a:fillRect/>
          </a:stretch>
        </p:blipFill>
        <p:spPr>
          <a:xfrm>
            <a:off x="9144000" y="0"/>
            <a:ext cx="5486400" cy="8229600"/>
          </a:xfrm>
          <a:prstGeom prst="rect">
            <a:avLst/>
          </a:prstGeom>
        </p:spPr>
      </p:pic>
    </p:spTree>
    <p:extLst>
      <p:ext uri="{BB962C8B-B14F-4D97-AF65-F5344CB8AC3E}">
        <p14:creationId xmlns:p14="http://schemas.microsoft.com/office/powerpoint/2010/main" val="2176999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08D82C-8FBF-42AB-5A2F-337FD59DF02D}"/>
              </a:ext>
            </a:extLst>
          </p:cNvPr>
          <p:cNvSpPr txBox="1"/>
          <p:nvPr/>
        </p:nvSpPr>
        <p:spPr>
          <a:xfrm>
            <a:off x="261985" y="334111"/>
            <a:ext cx="1013869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OBJETIVOS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6075C9B2-7B34-54AF-9524-CD2F186136DF}"/>
              </a:ext>
            </a:extLst>
          </p:cNvPr>
          <p:cNvSpPr txBox="1"/>
          <p:nvPr/>
        </p:nvSpPr>
        <p:spPr>
          <a:xfrm>
            <a:off x="7315200" y="1312606"/>
            <a:ext cx="10138691" cy="553998"/>
          </a:xfrm>
          <a:prstGeom prst="rect">
            <a:avLst/>
          </a:prstGeom>
          <a:noFill/>
        </p:spPr>
        <p:txBody>
          <a:bodyPr wrap="square">
            <a:spAutoFit/>
          </a:bodyPr>
          <a:lstStyle/>
          <a:p>
            <a:pPr lvl="0" algn="just">
              <a:spcBef>
                <a:spcPts val="600"/>
              </a:spcBef>
              <a:buSzPts val="1200"/>
            </a:pPr>
            <a:r>
              <a:rPr lang="es-ES" sz="3000" b="1" kern="1400" dirty="0">
                <a:latin typeface="Unbounded" panose="020B0604020202020204" charset="0"/>
                <a:ea typeface="Times New Roman" panose="02020603050405020304" pitchFamily="18" charset="0"/>
                <a:cs typeface="Times New Roman" panose="02020603050405020304" pitchFamily="18" charset="0"/>
              </a:rPr>
              <a:t>OBJETIVOS </a:t>
            </a:r>
            <a:r>
              <a:rPr lang="es-ES" sz="3000" b="1" kern="1400" dirty="0" err="1">
                <a:latin typeface="Unbounded" panose="020B0604020202020204" charset="0"/>
                <a:ea typeface="Times New Roman" panose="02020603050405020304" pitchFamily="18" charset="0"/>
                <a:cs typeface="Times New Roman" panose="02020603050405020304" pitchFamily="18" charset="0"/>
              </a:rPr>
              <a:t>ESPECIFICOS</a:t>
            </a:r>
            <a:endParaRPr lang="es-BO" sz="3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F2FA5285-B07E-277D-F035-31ED199915AD}"/>
              </a:ext>
            </a:extLst>
          </p:cNvPr>
          <p:cNvSpPr/>
          <p:nvPr/>
        </p:nvSpPr>
        <p:spPr>
          <a:xfrm>
            <a:off x="334724" y="2169157"/>
            <a:ext cx="4958636" cy="2179323"/>
          </a:xfrm>
          <a:prstGeom prst="roundRect">
            <a:avLst>
              <a:gd name="adj" fmla="val 1691"/>
            </a:avLst>
          </a:prstGeom>
          <a:solidFill>
            <a:srgbClr val="304755"/>
          </a:solidFill>
          <a:ln/>
        </p:spPr>
        <p:txBody>
          <a:bodyPr/>
          <a:lstStyle/>
          <a:p>
            <a:endParaRPr lang="es-BO" dirty="0"/>
          </a:p>
        </p:txBody>
      </p:sp>
      <p:sp>
        <p:nvSpPr>
          <p:cNvPr id="6" name="CuadroTexto 5">
            <a:extLst>
              <a:ext uri="{FF2B5EF4-FFF2-40B4-BE49-F238E27FC236}">
                <a16:creationId xmlns:a16="http://schemas.microsoft.com/office/drawing/2014/main" id="{AE0C6C66-57A6-E6CA-CABD-BBC6953D0C46}"/>
              </a:ext>
            </a:extLst>
          </p:cNvPr>
          <p:cNvSpPr txBox="1"/>
          <p:nvPr/>
        </p:nvSpPr>
        <p:spPr>
          <a:xfrm>
            <a:off x="261985" y="2429809"/>
            <a:ext cx="4958636" cy="1658018"/>
          </a:xfrm>
          <a:prstGeom prst="rect">
            <a:avLst/>
          </a:prstGeom>
          <a:noFill/>
        </p:spPr>
        <p:txBody>
          <a:bodyPr wrap="square">
            <a:spAutoFit/>
          </a:bodyPr>
          <a:lstStyle/>
          <a:p>
            <a:pPr algn="ctr">
              <a:lnSpc>
                <a:spcPct val="115000"/>
              </a:lnSpc>
              <a:spcBef>
                <a:spcPts val="600"/>
              </a:spcBef>
              <a:spcAft>
                <a:spcPts val="1000"/>
              </a:spcAft>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Desarrollar un sistema de reconocimiento facial para validar la identidad de los usuarios preferenciales en los servicios de transporte público para garantizar el buen uso del medio de transporte utilizado.</a:t>
            </a:r>
            <a:endPar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p:txBody>
      </p:sp>
      <p:sp>
        <p:nvSpPr>
          <p:cNvPr id="7" name="Shape 5">
            <a:extLst>
              <a:ext uri="{FF2B5EF4-FFF2-40B4-BE49-F238E27FC236}">
                <a16:creationId xmlns:a16="http://schemas.microsoft.com/office/drawing/2014/main" id="{1B403D37-26B9-EF84-C7EE-D35DC4BDC697}"/>
              </a:ext>
            </a:extLst>
          </p:cNvPr>
          <p:cNvSpPr/>
          <p:nvPr/>
        </p:nvSpPr>
        <p:spPr>
          <a:xfrm>
            <a:off x="371093" y="1097043"/>
            <a:ext cx="3621787" cy="45719"/>
          </a:xfrm>
          <a:prstGeom prst="roundRect">
            <a:avLst>
              <a:gd name="adj" fmla="val 235611"/>
            </a:avLst>
          </a:prstGeom>
          <a:solidFill>
            <a:srgbClr val="49606E"/>
          </a:solidFill>
          <a:ln/>
        </p:spPr>
      </p:sp>
      <p:sp>
        <p:nvSpPr>
          <p:cNvPr id="9" name="CuadroTexto 8">
            <a:extLst>
              <a:ext uri="{FF2B5EF4-FFF2-40B4-BE49-F238E27FC236}">
                <a16:creationId xmlns:a16="http://schemas.microsoft.com/office/drawing/2014/main" id="{089E336B-A36B-9C88-CEAC-42E2B95C344F}"/>
              </a:ext>
            </a:extLst>
          </p:cNvPr>
          <p:cNvSpPr txBox="1"/>
          <p:nvPr/>
        </p:nvSpPr>
        <p:spPr>
          <a:xfrm>
            <a:off x="284295" y="1312606"/>
            <a:ext cx="10138691" cy="553998"/>
          </a:xfrm>
          <a:prstGeom prst="rect">
            <a:avLst/>
          </a:prstGeom>
          <a:noFill/>
        </p:spPr>
        <p:txBody>
          <a:bodyPr wrap="square">
            <a:spAutoFit/>
          </a:bodyPr>
          <a:lstStyle/>
          <a:p>
            <a:pPr lvl="0" algn="just">
              <a:spcBef>
                <a:spcPts val="600"/>
              </a:spcBef>
              <a:buSzPts val="1200"/>
            </a:pPr>
            <a:r>
              <a:rPr lang="es-ES" sz="3000" b="1" kern="1400" dirty="0">
                <a:latin typeface="Unbounded" panose="020B0604020202020204" charset="0"/>
                <a:ea typeface="Times New Roman" panose="02020603050405020304" pitchFamily="18" charset="0"/>
                <a:cs typeface="Times New Roman" panose="02020603050405020304" pitchFamily="18" charset="0"/>
              </a:rPr>
              <a:t>OBJETIVO GENERAL</a:t>
            </a:r>
            <a:endParaRPr lang="es-BO" sz="3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0" name="Shape 1">
            <a:extLst>
              <a:ext uri="{FF2B5EF4-FFF2-40B4-BE49-F238E27FC236}">
                <a16:creationId xmlns:a16="http://schemas.microsoft.com/office/drawing/2014/main" id="{A645F335-9B4B-8A65-4791-864A92F5CD21}"/>
              </a:ext>
            </a:extLst>
          </p:cNvPr>
          <p:cNvSpPr/>
          <p:nvPr/>
        </p:nvSpPr>
        <p:spPr>
          <a:xfrm>
            <a:off x="6531261" y="2184619"/>
            <a:ext cx="7837154" cy="1046262"/>
          </a:xfrm>
          <a:prstGeom prst="roundRect">
            <a:avLst>
              <a:gd name="adj" fmla="val 1691"/>
            </a:avLst>
          </a:prstGeom>
          <a:solidFill>
            <a:srgbClr val="304755"/>
          </a:solidFill>
          <a:ln/>
        </p:spPr>
        <p:txBody>
          <a:bodyPr/>
          <a:lstStyle/>
          <a:p>
            <a:endParaRPr lang="es-BO" dirty="0"/>
          </a:p>
        </p:txBody>
      </p:sp>
      <p:sp>
        <p:nvSpPr>
          <p:cNvPr id="11" name="CuadroTexto 10">
            <a:extLst>
              <a:ext uri="{FF2B5EF4-FFF2-40B4-BE49-F238E27FC236}">
                <a16:creationId xmlns:a16="http://schemas.microsoft.com/office/drawing/2014/main" id="{6DFE83B2-BDFC-2845-5A7B-206FEC0581B0}"/>
              </a:ext>
            </a:extLst>
          </p:cNvPr>
          <p:cNvSpPr txBox="1"/>
          <p:nvPr/>
        </p:nvSpPr>
        <p:spPr>
          <a:xfrm>
            <a:off x="6604000" y="2429809"/>
            <a:ext cx="7764415" cy="388248"/>
          </a:xfrm>
          <a:prstGeom prst="rect">
            <a:avLst/>
          </a:prstGeom>
          <a:noFill/>
        </p:spPr>
        <p:txBody>
          <a:bodyPr wrap="square">
            <a:spAutoFit/>
          </a:bodyPr>
          <a:lstStyle/>
          <a:p>
            <a:pPr algn="ctr">
              <a:lnSpc>
                <a:spcPct val="115000"/>
              </a:lnSpc>
              <a:spcBef>
                <a:spcPts val="600"/>
              </a:spcBef>
              <a:spcAft>
                <a:spcPts val="1000"/>
              </a:spcAft>
            </a:pPr>
            <a:r>
              <a:rPr lang="es-BO"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Analizar las necesidades y características del sistema de reconocimiento facial</a:t>
            </a:r>
          </a:p>
        </p:txBody>
      </p:sp>
      <p:sp>
        <p:nvSpPr>
          <p:cNvPr id="14" name="Shape 3">
            <a:extLst>
              <a:ext uri="{FF2B5EF4-FFF2-40B4-BE49-F238E27FC236}">
                <a16:creationId xmlns:a16="http://schemas.microsoft.com/office/drawing/2014/main" id="{8E754A5B-9E6C-7873-A810-5F9D122E1B5C}"/>
              </a:ext>
            </a:extLst>
          </p:cNvPr>
          <p:cNvSpPr/>
          <p:nvPr/>
        </p:nvSpPr>
        <p:spPr>
          <a:xfrm>
            <a:off x="5926480" y="2499024"/>
            <a:ext cx="427434" cy="427434"/>
          </a:xfrm>
          <a:prstGeom prst="roundRect">
            <a:avLst>
              <a:gd name="adj" fmla="val 6667"/>
            </a:avLst>
          </a:prstGeom>
          <a:solidFill>
            <a:srgbClr val="304755"/>
          </a:solidFill>
          <a:ln/>
        </p:spPr>
      </p:sp>
      <p:sp>
        <p:nvSpPr>
          <p:cNvPr id="15" name="Text 4">
            <a:extLst>
              <a:ext uri="{FF2B5EF4-FFF2-40B4-BE49-F238E27FC236}">
                <a16:creationId xmlns:a16="http://schemas.microsoft.com/office/drawing/2014/main" id="{E6367A4F-211A-AF11-685E-3D8DBB5C7D05}"/>
              </a:ext>
            </a:extLst>
          </p:cNvPr>
          <p:cNvSpPr/>
          <p:nvPr/>
        </p:nvSpPr>
        <p:spPr>
          <a:xfrm>
            <a:off x="6076975" y="2578558"/>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22" name="Shape 3">
            <a:extLst>
              <a:ext uri="{FF2B5EF4-FFF2-40B4-BE49-F238E27FC236}">
                <a16:creationId xmlns:a16="http://schemas.microsoft.com/office/drawing/2014/main" id="{FCEEBC0D-B588-1932-6A77-7662A5379C84}"/>
              </a:ext>
            </a:extLst>
          </p:cNvPr>
          <p:cNvSpPr/>
          <p:nvPr/>
        </p:nvSpPr>
        <p:spPr>
          <a:xfrm>
            <a:off x="5945909" y="3990261"/>
            <a:ext cx="388576" cy="427434"/>
          </a:xfrm>
          <a:prstGeom prst="roundRect">
            <a:avLst>
              <a:gd name="adj" fmla="val 6667"/>
            </a:avLst>
          </a:prstGeom>
          <a:solidFill>
            <a:srgbClr val="304755"/>
          </a:solidFill>
          <a:ln/>
        </p:spPr>
        <p:txBody>
          <a:bodyPr/>
          <a:lstStyle/>
          <a:p>
            <a:r>
              <a:rPr lang="es-BO" sz="2100" dirty="0">
                <a:latin typeface="Unbounded" panose="020B0604020202020204" charset="0"/>
              </a:rPr>
              <a:t>2</a:t>
            </a:r>
          </a:p>
        </p:txBody>
      </p:sp>
      <p:sp>
        <p:nvSpPr>
          <p:cNvPr id="23" name="Text 4">
            <a:extLst>
              <a:ext uri="{FF2B5EF4-FFF2-40B4-BE49-F238E27FC236}">
                <a16:creationId xmlns:a16="http://schemas.microsoft.com/office/drawing/2014/main" id="{9DE60446-DE57-0F4F-20EF-37ED469B6268}"/>
              </a:ext>
            </a:extLst>
          </p:cNvPr>
          <p:cNvSpPr/>
          <p:nvPr/>
        </p:nvSpPr>
        <p:spPr>
          <a:xfrm>
            <a:off x="6076975" y="4069795"/>
            <a:ext cx="126325" cy="268248"/>
          </a:xfrm>
          <a:prstGeom prst="rect">
            <a:avLst/>
          </a:prstGeom>
          <a:noFill/>
          <a:ln/>
        </p:spPr>
        <p:txBody>
          <a:bodyPr wrap="none" lIns="0" tIns="0" rIns="0" bIns="0" rtlCol="0" anchor="t"/>
          <a:lstStyle/>
          <a:p>
            <a:pPr marL="0" indent="0" algn="ctr">
              <a:lnSpc>
                <a:spcPts val="2100"/>
              </a:lnSpc>
              <a:buNone/>
            </a:pPr>
            <a:endParaRPr lang="en-US" sz="2100" dirty="0"/>
          </a:p>
        </p:txBody>
      </p:sp>
      <p:sp>
        <p:nvSpPr>
          <p:cNvPr id="24" name="Shape 3">
            <a:extLst>
              <a:ext uri="{FF2B5EF4-FFF2-40B4-BE49-F238E27FC236}">
                <a16:creationId xmlns:a16="http://schemas.microsoft.com/office/drawing/2014/main" id="{500CB4D2-2CDC-DB6C-8848-3DD3FE98B00E}"/>
              </a:ext>
            </a:extLst>
          </p:cNvPr>
          <p:cNvSpPr/>
          <p:nvPr/>
        </p:nvSpPr>
        <p:spPr>
          <a:xfrm>
            <a:off x="5926480" y="5311398"/>
            <a:ext cx="427434" cy="427434"/>
          </a:xfrm>
          <a:prstGeom prst="roundRect">
            <a:avLst>
              <a:gd name="adj" fmla="val 6667"/>
            </a:avLst>
          </a:prstGeom>
          <a:solidFill>
            <a:srgbClr val="304755"/>
          </a:solidFill>
          <a:ln/>
        </p:spPr>
      </p:sp>
      <p:sp>
        <p:nvSpPr>
          <p:cNvPr id="25" name="Text 4">
            <a:extLst>
              <a:ext uri="{FF2B5EF4-FFF2-40B4-BE49-F238E27FC236}">
                <a16:creationId xmlns:a16="http://schemas.microsoft.com/office/drawing/2014/main" id="{1E9CCF9C-75BA-4F26-37D9-1A1BB869FA4A}"/>
              </a:ext>
            </a:extLst>
          </p:cNvPr>
          <p:cNvSpPr/>
          <p:nvPr/>
        </p:nvSpPr>
        <p:spPr>
          <a:xfrm>
            <a:off x="6076975" y="5390932"/>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rPr>
              <a:t>3</a:t>
            </a:r>
            <a:endParaRPr lang="en-US" sz="2100" dirty="0"/>
          </a:p>
        </p:txBody>
      </p:sp>
      <p:sp>
        <p:nvSpPr>
          <p:cNvPr id="26" name="Shape 3">
            <a:extLst>
              <a:ext uri="{FF2B5EF4-FFF2-40B4-BE49-F238E27FC236}">
                <a16:creationId xmlns:a16="http://schemas.microsoft.com/office/drawing/2014/main" id="{AC371E48-4C43-7FE9-A44F-027F9958D2A3}"/>
              </a:ext>
            </a:extLst>
          </p:cNvPr>
          <p:cNvSpPr/>
          <p:nvPr/>
        </p:nvSpPr>
        <p:spPr>
          <a:xfrm>
            <a:off x="5926480" y="6745878"/>
            <a:ext cx="427434" cy="427434"/>
          </a:xfrm>
          <a:prstGeom prst="roundRect">
            <a:avLst>
              <a:gd name="adj" fmla="val 6667"/>
            </a:avLst>
          </a:prstGeom>
          <a:solidFill>
            <a:srgbClr val="304755"/>
          </a:solidFill>
          <a:ln/>
        </p:spPr>
      </p:sp>
      <p:sp>
        <p:nvSpPr>
          <p:cNvPr id="27" name="Text 4">
            <a:extLst>
              <a:ext uri="{FF2B5EF4-FFF2-40B4-BE49-F238E27FC236}">
                <a16:creationId xmlns:a16="http://schemas.microsoft.com/office/drawing/2014/main" id="{E06F5513-C5FB-6067-B6BB-49C34A7B9BC9}"/>
              </a:ext>
            </a:extLst>
          </p:cNvPr>
          <p:cNvSpPr/>
          <p:nvPr/>
        </p:nvSpPr>
        <p:spPr>
          <a:xfrm>
            <a:off x="6076975" y="6825412"/>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rPr>
              <a:t>4</a:t>
            </a:r>
            <a:endParaRPr lang="en-US" sz="2100" dirty="0"/>
          </a:p>
        </p:txBody>
      </p:sp>
      <p:sp>
        <p:nvSpPr>
          <p:cNvPr id="28" name="Shape 1">
            <a:extLst>
              <a:ext uri="{FF2B5EF4-FFF2-40B4-BE49-F238E27FC236}">
                <a16:creationId xmlns:a16="http://schemas.microsoft.com/office/drawing/2014/main" id="{E7306D5E-CD64-5ECF-A8CB-AA7A769869A6}"/>
              </a:ext>
            </a:extLst>
          </p:cNvPr>
          <p:cNvSpPr/>
          <p:nvPr/>
        </p:nvSpPr>
        <p:spPr>
          <a:xfrm>
            <a:off x="6504409" y="3680788"/>
            <a:ext cx="7837154" cy="1046262"/>
          </a:xfrm>
          <a:prstGeom prst="roundRect">
            <a:avLst>
              <a:gd name="adj" fmla="val 1691"/>
            </a:avLst>
          </a:prstGeom>
          <a:solidFill>
            <a:srgbClr val="304755"/>
          </a:solidFill>
          <a:ln/>
        </p:spPr>
        <p:txBody>
          <a:bodyPr/>
          <a:lstStyle/>
          <a:p>
            <a:endParaRPr lang="es-BO" dirty="0"/>
          </a:p>
        </p:txBody>
      </p:sp>
      <p:sp>
        <p:nvSpPr>
          <p:cNvPr id="29" name="Shape 1">
            <a:extLst>
              <a:ext uri="{FF2B5EF4-FFF2-40B4-BE49-F238E27FC236}">
                <a16:creationId xmlns:a16="http://schemas.microsoft.com/office/drawing/2014/main" id="{F42DEF3F-9CED-5336-4EBD-4146E56A103E}"/>
              </a:ext>
            </a:extLst>
          </p:cNvPr>
          <p:cNvSpPr/>
          <p:nvPr/>
        </p:nvSpPr>
        <p:spPr>
          <a:xfrm>
            <a:off x="6504409" y="5136049"/>
            <a:ext cx="7837154" cy="1046262"/>
          </a:xfrm>
          <a:prstGeom prst="roundRect">
            <a:avLst>
              <a:gd name="adj" fmla="val 1691"/>
            </a:avLst>
          </a:prstGeom>
          <a:solidFill>
            <a:srgbClr val="304755"/>
          </a:solidFill>
          <a:ln/>
        </p:spPr>
        <p:txBody>
          <a:bodyPr/>
          <a:lstStyle/>
          <a:p>
            <a:endParaRPr lang="es-BO" dirty="0"/>
          </a:p>
        </p:txBody>
      </p:sp>
      <p:sp>
        <p:nvSpPr>
          <p:cNvPr id="30" name="Shape 1">
            <a:extLst>
              <a:ext uri="{FF2B5EF4-FFF2-40B4-BE49-F238E27FC236}">
                <a16:creationId xmlns:a16="http://schemas.microsoft.com/office/drawing/2014/main" id="{E3CC142A-A651-652D-6F00-543B365891B3}"/>
              </a:ext>
            </a:extLst>
          </p:cNvPr>
          <p:cNvSpPr/>
          <p:nvPr/>
        </p:nvSpPr>
        <p:spPr>
          <a:xfrm>
            <a:off x="6504409" y="6591529"/>
            <a:ext cx="7837154" cy="1046262"/>
          </a:xfrm>
          <a:prstGeom prst="roundRect">
            <a:avLst>
              <a:gd name="adj" fmla="val 1691"/>
            </a:avLst>
          </a:prstGeom>
          <a:solidFill>
            <a:srgbClr val="304755"/>
          </a:solidFill>
          <a:ln/>
        </p:spPr>
        <p:txBody>
          <a:bodyPr/>
          <a:lstStyle/>
          <a:p>
            <a:endParaRPr lang="es-BO" dirty="0"/>
          </a:p>
        </p:txBody>
      </p:sp>
      <p:sp>
        <p:nvSpPr>
          <p:cNvPr id="32" name="CuadroTexto 31">
            <a:extLst>
              <a:ext uri="{FF2B5EF4-FFF2-40B4-BE49-F238E27FC236}">
                <a16:creationId xmlns:a16="http://schemas.microsoft.com/office/drawing/2014/main" id="{38CC394A-CFB1-F8B4-FCFA-207BB59343BF}"/>
              </a:ext>
            </a:extLst>
          </p:cNvPr>
          <p:cNvSpPr txBox="1"/>
          <p:nvPr/>
        </p:nvSpPr>
        <p:spPr>
          <a:xfrm>
            <a:off x="7747000" y="4040420"/>
            <a:ext cx="8727440" cy="369332"/>
          </a:xfrm>
          <a:prstGeom prst="rect">
            <a:avLst/>
          </a:prstGeom>
          <a:noFill/>
        </p:spPr>
        <p:txBody>
          <a:bodyPr wrap="square">
            <a:spAutoFit/>
          </a:bodyPr>
          <a:lstStyle/>
          <a:p>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Diseñar un módulo de reconocimiento facial en tiempo real</a:t>
            </a:r>
            <a:endParaRPr lang="es-BO" dirty="0">
              <a:solidFill>
                <a:srgbClr val="D1DDFB"/>
              </a:solidFill>
              <a:latin typeface="Cabin" panose="020B0803050202020004" pitchFamily="34" charset="0"/>
            </a:endParaRPr>
          </a:p>
        </p:txBody>
      </p:sp>
      <p:sp>
        <p:nvSpPr>
          <p:cNvPr id="34" name="CuadroTexto 33">
            <a:extLst>
              <a:ext uri="{FF2B5EF4-FFF2-40B4-BE49-F238E27FC236}">
                <a16:creationId xmlns:a16="http://schemas.microsoft.com/office/drawing/2014/main" id="{DF7573F3-B003-A1EC-D404-DC9B470BC21B}"/>
              </a:ext>
            </a:extLst>
          </p:cNvPr>
          <p:cNvSpPr txBox="1"/>
          <p:nvPr/>
        </p:nvSpPr>
        <p:spPr>
          <a:xfrm>
            <a:off x="6122487" y="5211702"/>
            <a:ext cx="8727440" cy="911981"/>
          </a:xfrm>
          <a:prstGeom prst="rect">
            <a:avLst/>
          </a:prstGeom>
          <a:noFill/>
        </p:spPr>
        <p:txBody>
          <a:bodyPr wrap="square">
            <a:spAutoFit/>
          </a:bodyPr>
          <a:lstStyle/>
          <a:p>
            <a:pPr lvl="0" algn="ctr">
              <a:lnSpc>
                <a:spcPct val="115000"/>
              </a:lnSpc>
              <a:spcBef>
                <a:spcPts val="600"/>
              </a:spcBef>
              <a:spcAft>
                <a:spcPts val="1000"/>
              </a:spcAft>
            </a:pPr>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Desarrollar una interfaz gráfica intuitiva que permita a los operadores y </a:t>
            </a:r>
          </a:p>
          <a:p>
            <a:pPr lvl="0" algn="ctr">
              <a:lnSpc>
                <a:spcPct val="115000"/>
              </a:lnSpc>
              <a:spcBef>
                <a:spcPts val="600"/>
              </a:spcBef>
              <a:spcAft>
                <a:spcPts val="1000"/>
              </a:spcAft>
            </a:pPr>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administradores del transporte interactuar con el sistema</a:t>
            </a:r>
          </a:p>
        </p:txBody>
      </p:sp>
      <p:sp>
        <p:nvSpPr>
          <p:cNvPr id="36" name="CuadroTexto 35">
            <a:extLst>
              <a:ext uri="{FF2B5EF4-FFF2-40B4-BE49-F238E27FC236}">
                <a16:creationId xmlns:a16="http://schemas.microsoft.com/office/drawing/2014/main" id="{D0391972-A506-71E1-4E9D-43579F96288B}"/>
              </a:ext>
            </a:extLst>
          </p:cNvPr>
          <p:cNvSpPr txBox="1"/>
          <p:nvPr/>
        </p:nvSpPr>
        <p:spPr>
          <a:xfrm>
            <a:off x="6140137" y="6827911"/>
            <a:ext cx="8727440" cy="646331"/>
          </a:xfrm>
          <a:prstGeom prst="rect">
            <a:avLst/>
          </a:prstGeom>
          <a:noFill/>
        </p:spPr>
        <p:txBody>
          <a:bodyPr wrap="square">
            <a:spAutoFit/>
          </a:bodyPr>
          <a:lstStyle/>
          <a:p>
            <a:pPr algn="ctr"/>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Evaluar la precisión y funcionalidad del sistema mediante pruebas en </a:t>
            </a:r>
          </a:p>
          <a:p>
            <a:pPr algn="ctr"/>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tiempo real</a:t>
            </a:r>
            <a:endParaRPr lang="es-BO" dirty="0">
              <a:solidFill>
                <a:srgbClr val="D1DDFB"/>
              </a:solidFill>
              <a:latin typeface="Cabin" panose="020B0803050202020004" pitchFamily="34" charset="0"/>
            </a:endParaRPr>
          </a:p>
        </p:txBody>
      </p:sp>
      <p:sp>
        <p:nvSpPr>
          <p:cNvPr id="37" name="Shape 7">
            <a:extLst>
              <a:ext uri="{FF2B5EF4-FFF2-40B4-BE49-F238E27FC236}">
                <a16:creationId xmlns:a16="http://schemas.microsoft.com/office/drawing/2014/main" id="{40B879B8-F082-76C6-269C-753E2A06C51B}"/>
              </a:ext>
            </a:extLst>
          </p:cNvPr>
          <p:cNvSpPr/>
          <p:nvPr/>
        </p:nvSpPr>
        <p:spPr>
          <a:xfrm>
            <a:off x="6128706" y="2922951"/>
            <a:ext cx="45719" cy="1006232"/>
          </a:xfrm>
          <a:prstGeom prst="roundRect">
            <a:avLst>
              <a:gd name="adj" fmla="val 124660"/>
            </a:avLst>
          </a:prstGeom>
          <a:solidFill>
            <a:srgbClr val="49606E"/>
          </a:solidFill>
          <a:ln/>
        </p:spPr>
      </p:sp>
      <p:sp>
        <p:nvSpPr>
          <p:cNvPr id="38" name="Shape 7">
            <a:extLst>
              <a:ext uri="{FF2B5EF4-FFF2-40B4-BE49-F238E27FC236}">
                <a16:creationId xmlns:a16="http://schemas.microsoft.com/office/drawing/2014/main" id="{F3DCBC60-C57F-367C-9040-103BC5348193}"/>
              </a:ext>
            </a:extLst>
          </p:cNvPr>
          <p:cNvSpPr/>
          <p:nvPr/>
        </p:nvSpPr>
        <p:spPr>
          <a:xfrm>
            <a:off x="6128706" y="4356472"/>
            <a:ext cx="45719" cy="1006232"/>
          </a:xfrm>
          <a:prstGeom prst="roundRect">
            <a:avLst>
              <a:gd name="adj" fmla="val 124660"/>
            </a:avLst>
          </a:prstGeom>
          <a:solidFill>
            <a:srgbClr val="49606E"/>
          </a:solidFill>
          <a:ln/>
        </p:spPr>
      </p:sp>
      <p:sp>
        <p:nvSpPr>
          <p:cNvPr id="39" name="Shape 7">
            <a:extLst>
              <a:ext uri="{FF2B5EF4-FFF2-40B4-BE49-F238E27FC236}">
                <a16:creationId xmlns:a16="http://schemas.microsoft.com/office/drawing/2014/main" id="{087C4975-23A7-A7D4-9FC4-C5D5227640E9}"/>
              </a:ext>
            </a:extLst>
          </p:cNvPr>
          <p:cNvSpPr/>
          <p:nvPr/>
        </p:nvSpPr>
        <p:spPr>
          <a:xfrm>
            <a:off x="6147442" y="5716752"/>
            <a:ext cx="45719" cy="1006232"/>
          </a:xfrm>
          <a:prstGeom prst="roundRect">
            <a:avLst>
              <a:gd name="adj" fmla="val 124660"/>
            </a:avLst>
          </a:prstGeom>
          <a:solidFill>
            <a:srgbClr val="49606E"/>
          </a:solidFill>
          <a:ln/>
        </p:spPr>
      </p:sp>
      <p:pic>
        <p:nvPicPr>
          <p:cNvPr id="40" name="Imagen 39">
            <a:extLst>
              <a:ext uri="{FF2B5EF4-FFF2-40B4-BE49-F238E27FC236}">
                <a16:creationId xmlns:a16="http://schemas.microsoft.com/office/drawing/2014/main" id="{541FFD54-A621-8548-20FC-1FEE3D9719C0}"/>
              </a:ext>
            </a:extLst>
          </p:cNvPr>
          <p:cNvPicPr>
            <a:picLocks noChangeAspect="1"/>
          </p:cNvPicPr>
          <p:nvPr/>
        </p:nvPicPr>
        <p:blipFill rotWithShape="1">
          <a:blip r:embed="rId2">
            <a:extLst>
              <a:ext uri="{28A0092B-C50C-407E-A947-70E740481C1C}">
                <a14:useLocalDpi xmlns:a14="http://schemas.microsoft.com/office/drawing/2010/main" val="0"/>
              </a:ext>
            </a:extLst>
          </a:blip>
          <a:srcRect b="12393"/>
          <a:stretch/>
        </p:blipFill>
        <p:spPr>
          <a:xfrm>
            <a:off x="346902" y="4513257"/>
            <a:ext cx="4958636" cy="3258451"/>
          </a:xfrm>
          <a:prstGeom prst="rect">
            <a:avLst/>
          </a:prstGeom>
        </p:spPr>
      </p:pic>
    </p:spTree>
    <p:extLst>
      <p:ext uri="{BB962C8B-B14F-4D97-AF65-F5344CB8AC3E}">
        <p14:creationId xmlns:p14="http://schemas.microsoft.com/office/powerpoint/2010/main" val="4287711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08D82C-8FBF-42AB-5A2F-337FD59DF02D}"/>
              </a:ext>
            </a:extLst>
          </p:cNvPr>
          <p:cNvSpPr txBox="1"/>
          <p:nvPr/>
        </p:nvSpPr>
        <p:spPr>
          <a:xfrm>
            <a:off x="226970" y="3950942"/>
            <a:ext cx="12244975"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LIMITES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6" name="Shape 1">
            <a:extLst>
              <a:ext uri="{FF2B5EF4-FFF2-40B4-BE49-F238E27FC236}">
                <a16:creationId xmlns:a16="http://schemas.microsoft.com/office/drawing/2014/main" id="{C95EA9E6-6F15-69CC-BC7D-C759619C2CAA}"/>
              </a:ext>
            </a:extLst>
          </p:cNvPr>
          <p:cNvSpPr/>
          <p:nvPr/>
        </p:nvSpPr>
        <p:spPr>
          <a:xfrm>
            <a:off x="227128" y="2563985"/>
            <a:ext cx="13300710" cy="22860"/>
          </a:xfrm>
          <a:prstGeom prst="roundRect">
            <a:avLst>
              <a:gd name="adj" fmla="val 124660"/>
            </a:avLst>
          </a:prstGeom>
          <a:solidFill>
            <a:srgbClr val="49606E"/>
          </a:solidFill>
          <a:ln/>
        </p:spPr>
      </p:sp>
      <p:sp>
        <p:nvSpPr>
          <p:cNvPr id="17" name="Shape 2">
            <a:extLst>
              <a:ext uri="{FF2B5EF4-FFF2-40B4-BE49-F238E27FC236}">
                <a16:creationId xmlns:a16="http://schemas.microsoft.com/office/drawing/2014/main" id="{EC0D91B3-A006-59B7-16F1-2BC4D99E4D41}"/>
              </a:ext>
            </a:extLst>
          </p:cNvPr>
          <p:cNvSpPr/>
          <p:nvPr/>
        </p:nvSpPr>
        <p:spPr>
          <a:xfrm>
            <a:off x="3493370" y="1899140"/>
            <a:ext cx="22860" cy="664845"/>
          </a:xfrm>
          <a:prstGeom prst="roundRect">
            <a:avLst>
              <a:gd name="adj" fmla="val 124660"/>
            </a:avLst>
          </a:prstGeom>
          <a:solidFill>
            <a:srgbClr val="49606E"/>
          </a:solidFill>
          <a:ln/>
        </p:spPr>
      </p:sp>
      <p:sp>
        <p:nvSpPr>
          <p:cNvPr id="18" name="Shape 3">
            <a:extLst>
              <a:ext uri="{FF2B5EF4-FFF2-40B4-BE49-F238E27FC236}">
                <a16:creationId xmlns:a16="http://schemas.microsoft.com/office/drawing/2014/main" id="{F974DB2E-19AC-88AF-BCE1-BE72591DB3DB}"/>
              </a:ext>
            </a:extLst>
          </p:cNvPr>
          <p:cNvSpPr/>
          <p:nvPr/>
        </p:nvSpPr>
        <p:spPr>
          <a:xfrm>
            <a:off x="3291082" y="2350268"/>
            <a:ext cx="427434" cy="427434"/>
          </a:xfrm>
          <a:prstGeom prst="roundRect">
            <a:avLst>
              <a:gd name="adj" fmla="val 6667"/>
            </a:avLst>
          </a:prstGeom>
          <a:solidFill>
            <a:srgbClr val="304755"/>
          </a:solidFill>
          <a:ln/>
        </p:spPr>
      </p:sp>
      <p:sp>
        <p:nvSpPr>
          <p:cNvPr id="19" name="Text 4">
            <a:extLst>
              <a:ext uri="{FF2B5EF4-FFF2-40B4-BE49-F238E27FC236}">
                <a16:creationId xmlns:a16="http://schemas.microsoft.com/office/drawing/2014/main" id="{CB96A9B3-5415-9B37-9350-112EF3F81389}"/>
              </a:ext>
            </a:extLst>
          </p:cNvPr>
          <p:cNvSpPr/>
          <p:nvPr/>
        </p:nvSpPr>
        <p:spPr>
          <a:xfrm>
            <a:off x="3441577" y="2429802"/>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20" name="Text 5">
            <a:extLst>
              <a:ext uri="{FF2B5EF4-FFF2-40B4-BE49-F238E27FC236}">
                <a16:creationId xmlns:a16="http://schemas.microsoft.com/office/drawing/2014/main" id="{21590B33-E44B-F2E1-75D8-77381749C85D}"/>
              </a:ext>
            </a:extLst>
          </p:cNvPr>
          <p:cNvSpPr/>
          <p:nvPr/>
        </p:nvSpPr>
        <p:spPr>
          <a:xfrm>
            <a:off x="2218329" y="1254595"/>
            <a:ext cx="2595801"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rPr>
              <a:t>Implementacion</a:t>
            </a:r>
            <a:endParaRPr lang="en-US" sz="1750" dirty="0"/>
          </a:p>
        </p:txBody>
      </p:sp>
      <p:sp>
        <p:nvSpPr>
          <p:cNvPr id="21" name="Text 6">
            <a:extLst>
              <a:ext uri="{FF2B5EF4-FFF2-40B4-BE49-F238E27FC236}">
                <a16:creationId xmlns:a16="http://schemas.microsoft.com/office/drawing/2014/main" id="{7B6A78DC-E3B7-AFB9-8BE2-93E5AA22D76B}"/>
              </a:ext>
            </a:extLst>
          </p:cNvPr>
          <p:cNvSpPr/>
          <p:nvPr/>
        </p:nvSpPr>
        <p:spPr>
          <a:xfrm>
            <a:off x="428462" y="1578615"/>
            <a:ext cx="6175534" cy="303967"/>
          </a:xfrm>
          <a:prstGeom prst="rect">
            <a:avLst/>
          </a:prstGeom>
          <a:noFill/>
          <a:ln/>
        </p:spPr>
        <p:txBody>
          <a:bodyPr wrap="none" lIns="0" tIns="0" rIns="0" bIns="0" rtlCol="0" anchor="t"/>
          <a:lstStyle/>
          <a:p>
            <a:pPr marL="0" indent="0" algn="ctr">
              <a:lnSpc>
                <a:spcPts val="2350"/>
              </a:lnSpc>
              <a:buNone/>
            </a:pPr>
            <a:r>
              <a:rPr lang="es-ES" sz="1600" dirty="0">
                <a:effectLst/>
                <a:latin typeface="Cabin" panose="020B0803050202020004" pitchFamily="34" charset="0"/>
                <a:ea typeface="Calibri" panose="020F0502020204030204" pitchFamily="34" charset="0"/>
                <a:cs typeface="Times New Roman" panose="02020603050405020304" pitchFamily="18" charset="0"/>
              </a:rPr>
              <a:t>reconocimiento facial en tiempo real utilizando técnicas accesibles </a:t>
            </a:r>
            <a:endParaRPr lang="en-US" sz="1600" dirty="0">
              <a:latin typeface="Cabin" panose="020B0803050202020004" pitchFamily="34" charset="0"/>
            </a:endParaRPr>
          </a:p>
        </p:txBody>
      </p:sp>
      <p:sp>
        <p:nvSpPr>
          <p:cNvPr id="31" name="Shape 7">
            <a:extLst>
              <a:ext uri="{FF2B5EF4-FFF2-40B4-BE49-F238E27FC236}">
                <a16:creationId xmlns:a16="http://schemas.microsoft.com/office/drawing/2014/main" id="{08B431B7-7495-E9C5-B91B-8AA288C8930F}"/>
              </a:ext>
            </a:extLst>
          </p:cNvPr>
          <p:cNvSpPr/>
          <p:nvPr/>
        </p:nvSpPr>
        <p:spPr>
          <a:xfrm>
            <a:off x="6865934" y="2563985"/>
            <a:ext cx="22860" cy="664845"/>
          </a:xfrm>
          <a:prstGeom prst="roundRect">
            <a:avLst>
              <a:gd name="adj" fmla="val 124660"/>
            </a:avLst>
          </a:prstGeom>
          <a:solidFill>
            <a:srgbClr val="49606E"/>
          </a:solidFill>
          <a:ln/>
        </p:spPr>
      </p:sp>
      <p:sp>
        <p:nvSpPr>
          <p:cNvPr id="33" name="Shape 8">
            <a:extLst>
              <a:ext uri="{FF2B5EF4-FFF2-40B4-BE49-F238E27FC236}">
                <a16:creationId xmlns:a16="http://schemas.microsoft.com/office/drawing/2014/main" id="{614962FC-3A4D-75A9-B8FC-B40961D234D1}"/>
              </a:ext>
            </a:extLst>
          </p:cNvPr>
          <p:cNvSpPr/>
          <p:nvPr/>
        </p:nvSpPr>
        <p:spPr>
          <a:xfrm>
            <a:off x="6663647" y="2350268"/>
            <a:ext cx="427434" cy="427434"/>
          </a:xfrm>
          <a:prstGeom prst="roundRect">
            <a:avLst>
              <a:gd name="adj" fmla="val 6667"/>
            </a:avLst>
          </a:prstGeom>
          <a:solidFill>
            <a:srgbClr val="304755"/>
          </a:solidFill>
          <a:ln/>
        </p:spPr>
      </p:sp>
      <p:sp>
        <p:nvSpPr>
          <p:cNvPr id="35" name="Text 9">
            <a:extLst>
              <a:ext uri="{FF2B5EF4-FFF2-40B4-BE49-F238E27FC236}">
                <a16:creationId xmlns:a16="http://schemas.microsoft.com/office/drawing/2014/main" id="{587A98E9-A15F-5EE5-7605-49B73B491595}"/>
              </a:ext>
            </a:extLst>
          </p:cNvPr>
          <p:cNvSpPr/>
          <p:nvPr/>
        </p:nvSpPr>
        <p:spPr>
          <a:xfrm>
            <a:off x="6771517" y="2429802"/>
            <a:ext cx="211574"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41" name="Text 10">
            <a:extLst>
              <a:ext uri="{FF2B5EF4-FFF2-40B4-BE49-F238E27FC236}">
                <a16:creationId xmlns:a16="http://schemas.microsoft.com/office/drawing/2014/main" id="{1B895BED-2B63-8870-F9E8-A43BB842218B}"/>
              </a:ext>
            </a:extLst>
          </p:cNvPr>
          <p:cNvSpPr/>
          <p:nvPr/>
        </p:nvSpPr>
        <p:spPr>
          <a:xfrm>
            <a:off x="5421229" y="3220493"/>
            <a:ext cx="2889409"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rPr>
              <a:t>Funcionabilidad</a:t>
            </a:r>
            <a:endParaRPr lang="en-US" sz="1750" dirty="0"/>
          </a:p>
        </p:txBody>
      </p:sp>
      <p:sp>
        <p:nvSpPr>
          <p:cNvPr id="42" name="Text 11">
            <a:extLst>
              <a:ext uri="{FF2B5EF4-FFF2-40B4-BE49-F238E27FC236}">
                <a16:creationId xmlns:a16="http://schemas.microsoft.com/office/drawing/2014/main" id="{5DF44F2D-6DC8-7E65-B09C-0D6F5F06E1F6}"/>
              </a:ext>
            </a:extLst>
          </p:cNvPr>
          <p:cNvSpPr/>
          <p:nvPr/>
        </p:nvSpPr>
        <p:spPr>
          <a:xfrm>
            <a:off x="3894130" y="3540680"/>
            <a:ext cx="6175653" cy="303967"/>
          </a:xfrm>
          <a:prstGeom prst="rect">
            <a:avLst/>
          </a:prstGeom>
          <a:noFill/>
          <a:ln/>
        </p:spPr>
        <p:txBody>
          <a:bodyPr wrap="none" lIns="0" tIns="0" rIns="0" bIns="0" rtlCol="0" anchor="t"/>
          <a:lstStyle/>
          <a:p>
            <a:pPr marL="0" indent="0" algn="ctr">
              <a:lnSpc>
                <a:spcPts val="2350"/>
              </a:lnSpc>
              <a:buNone/>
            </a:pPr>
            <a:r>
              <a:rPr lang="es-ES" sz="1600" dirty="0">
                <a:effectLst/>
                <a:latin typeface="Cabin" panose="020B0803050202020004" pitchFamily="34" charset="0"/>
                <a:ea typeface="Calibri" panose="020F0502020204030204" pitchFamily="34" charset="0"/>
                <a:cs typeface="Times New Roman" panose="02020603050405020304" pitchFamily="18" charset="0"/>
              </a:rPr>
              <a:t>Funcionará</a:t>
            </a:r>
            <a:r>
              <a:rPr lang="es-ES" sz="1400" dirty="0">
                <a:effectLst/>
                <a:latin typeface="Cabin" panose="020B0803050202020004" pitchFamily="34" charset="0"/>
                <a:ea typeface="Calibri" panose="020F0502020204030204" pitchFamily="34" charset="0"/>
                <a:cs typeface="Times New Roman" panose="02020603050405020304" pitchFamily="18" charset="0"/>
              </a:rPr>
              <a:t> como una herramienta demostrativa sin depender de bases de datos </a:t>
            </a:r>
            <a:endParaRPr lang="en-US" sz="1400" dirty="0">
              <a:latin typeface="Cabin" panose="020B0803050202020004" pitchFamily="34" charset="0"/>
            </a:endParaRPr>
          </a:p>
        </p:txBody>
      </p:sp>
      <p:sp>
        <p:nvSpPr>
          <p:cNvPr id="43" name="Shape 12">
            <a:extLst>
              <a:ext uri="{FF2B5EF4-FFF2-40B4-BE49-F238E27FC236}">
                <a16:creationId xmlns:a16="http://schemas.microsoft.com/office/drawing/2014/main" id="{35374545-0A35-47E9-0F43-4790B3202B8F}"/>
              </a:ext>
            </a:extLst>
          </p:cNvPr>
          <p:cNvSpPr/>
          <p:nvPr/>
        </p:nvSpPr>
        <p:spPr>
          <a:xfrm>
            <a:off x="10238617" y="1899140"/>
            <a:ext cx="22860" cy="664845"/>
          </a:xfrm>
          <a:prstGeom prst="roundRect">
            <a:avLst>
              <a:gd name="adj" fmla="val 124660"/>
            </a:avLst>
          </a:prstGeom>
          <a:solidFill>
            <a:srgbClr val="49606E"/>
          </a:solidFill>
          <a:ln/>
        </p:spPr>
      </p:sp>
      <p:sp>
        <p:nvSpPr>
          <p:cNvPr id="44" name="Shape 13">
            <a:extLst>
              <a:ext uri="{FF2B5EF4-FFF2-40B4-BE49-F238E27FC236}">
                <a16:creationId xmlns:a16="http://schemas.microsoft.com/office/drawing/2014/main" id="{6727EBB5-82A5-AC73-5CCC-CC2E227A98A4}"/>
              </a:ext>
            </a:extLst>
          </p:cNvPr>
          <p:cNvSpPr/>
          <p:nvPr/>
        </p:nvSpPr>
        <p:spPr>
          <a:xfrm>
            <a:off x="10036330" y="2350268"/>
            <a:ext cx="427434" cy="427434"/>
          </a:xfrm>
          <a:prstGeom prst="roundRect">
            <a:avLst>
              <a:gd name="adj" fmla="val 6667"/>
            </a:avLst>
          </a:prstGeom>
          <a:solidFill>
            <a:srgbClr val="304755"/>
          </a:solidFill>
          <a:ln/>
        </p:spPr>
      </p:sp>
      <p:sp>
        <p:nvSpPr>
          <p:cNvPr id="45" name="Text 14">
            <a:extLst>
              <a:ext uri="{FF2B5EF4-FFF2-40B4-BE49-F238E27FC236}">
                <a16:creationId xmlns:a16="http://schemas.microsoft.com/office/drawing/2014/main" id="{14A8EAD4-80F0-F932-33A7-A6A807843DC6}"/>
              </a:ext>
            </a:extLst>
          </p:cNvPr>
          <p:cNvSpPr/>
          <p:nvPr/>
        </p:nvSpPr>
        <p:spPr>
          <a:xfrm>
            <a:off x="10142177" y="2429802"/>
            <a:ext cx="215622"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3</a:t>
            </a:r>
            <a:endParaRPr lang="en-US" sz="2100" dirty="0"/>
          </a:p>
        </p:txBody>
      </p:sp>
      <p:sp>
        <p:nvSpPr>
          <p:cNvPr id="46" name="Text 15">
            <a:extLst>
              <a:ext uri="{FF2B5EF4-FFF2-40B4-BE49-F238E27FC236}">
                <a16:creationId xmlns:a16="http://schemas.microsoft.com/office/drawing/2014/main" id="{6B3834C0-6791-DA41-AEC0-AA41726E3DFC}"/>
              </a:ext>
            </a:extLst>
          </p:cNvPr>
          <p:cNvSpPr/>
          <p:nvPr/>
        </p:nvSpPr>
        <p:spPr>
          <a:xfrm>
            <a:off x="8398744" y="1287992"/>
            <a:ext cx="3725466"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ea typeface="Unbounded" pitchFamily="34" charset="-122"/>
                <a:cs typeface="Unbounded" pitchFamily="34" charset="-120"/>
              </a:rPr>
              <a:t>Reconocimiento</a:t>
            </a:r>
            <a:endParaRPr lang="en-US" sz="1750" dirty="0"/>
          </a:p>
        </p:txBody>
      </p:sp>
      <p:sp>
        <p:nvSpPr>
          <p:cNvPr id="47" name="Text 16">
            <a:extLst>
              <a:ext uri="{FF2B5EF4-FFF2-40B4-BE49-F238E27FC236}">
                <a16:creationId xmlns:a16="http://schemas.microsoft.com/office/drawing/2014/main" id="{2DA96890-D6F8-1969-53C1-C441ECA3F6AD}"/>
              </a:ext>
            </a:extLst>
          </p:cNvPr>
          <p:cNvSpPr/>
          <p:nvPr/>
        </p:nvSpPr>
        <p:spPr>
          <a:xfrm>
            <a:off x="7162281" y="1584994"/>
            <a:ext cx="6175653" cy="607933"/>
          </a:xfrm>
          <a:prstGeom prst="rect">
            <a:avLst/>
          </a:prstGeom>
          <a:noFill/>
          <a:ln/>
        </p:spPr>
        <p:txBody>
          <a:bodyPr wrap="square" lIns="0" tIns="0" rIns="0" bIns="0" rtlCol="0" anchor="t"/>
          <a:lstStyle/>
          <a:p>
            <a:pPr marL="0" indent="0" algn="ctr">
              <a:lnSpc>
                <a:spcPts val="2350"/>
              </a:lnSpc>
              <a:buNone/>
            </a:pPr>
            <a:r>
              <a:rPr lang="es-ES" sz="1600" dirty="0">
                <a:effectLst/>
                <a:latin typeface="Cabin" panose="020B0803050202020004" pitchFamily="34" charset="0"/>
                <a:ea typeface="Calibri" panose="020F0502020204030204" pitchFamily="34" charset="0"/>
                <a:cs typeface="Times New Roman" panose="02020603050405020304" pitchFamily="18" charset="0"/>
              </a:rPr>
              <a:t>Proveerá alertas en caso de detección de discrepancias</a:t>
            </a:r>
            <a:endParaRPr lang="en-US" sz="1600" dirty="0">
              <a:latin typeface="Cabin" panose="020B0803050202020004" pitchFamily="34" charset="0"/>
            </a:endParaRPr>
          </a:p>
        </p:txBody>
      </p:sp>
      <p:sp>
        <p:nvSpPr>
          <p:cNvPr id="48" name="Shape 1">
            <a:extLst>
              <a:ext uri="{FF2B5EF4-FFF2-40B4-BE49-F238E27FC236}">
                <a16:creationId xmlns:a16="http://schemas.microsoft.com/office/drawing/2014/main" id="{5D973AE0-CB94-4C26-29CF-A065D5035393}"/>
              </a:ext>
            </a:extLst>
          </p:cNvPr>
          <p:cNvSpPr/>
          <p:nvPr/>
        </p:nvSpPr>
        <p:spPr>
          <a:xfrm>
            <a:off x="629160" y="6439314"/>
            <a:ext cx="13300710" cy="22860"/>
          </a:xfrm>
          <a:prstGeom prst="roundRect">
            <a:avLst>
              <a:gd name="adj" fmla="val 124660"/>
            </a:avLst>
          </a:prstGeom>
          <a:solidFill>
            <a:srgbClr val="49606E"/>
          </a:solidFill>
          <a:ln/>
        </p:spPr>
      </p:sp>
      <p:sp>
        <p:nvSpPr>
          <p:cNvPr id="49" name="Shape 2">
            <a:extLst>
              <a:ext uri="{FF2B5EF4-FFF2-40B4-BE49-F238E27FC236}">
                <a16:creationId xmlns:a16="http://schemas.microsoft.com/office/drawing/2014/main" id="{3362CC46-5A26-E72F-9E6A-EBE1F524105F}"/>
              </a:ext>
            </a:extLst>
          </p:cNvPr>
          <p:cNvSpPr/>
          <p:nvPr/>
        </p:nvSpPr>
        <p:spPr>
          <a:xfrm>
            <a:off x="2335737" y="5639786"/>
            <a:ext cx="22860" cy="664845"/>
          </a:xfrm>
          <a:prstGeom prst="roundRect">
            <a:avLst>
              <a:gd name="adj" fmla="val 124660"/>
            </a:avLst>
          </a:prstGeom>
          <a:solidFill>
            <a:srgbClr val="49606E"/>
          </a:solidFill>
          <a:ln/>
        </p:spPr>
      </p:sp>
      <p:sp>
        <p:nvSpPr>
          <p:cNvPr id="50" name="Shape 3">
            <a:extLst>
              <a:ext uri="{FF2B5EF4-FFF2-40B4-BE49-F238E27FC236}">
                <a16:creationId xmlns:a16="http://schemas.microsoft.com/office/drawing/2014/main" id="{B037F644-E1D9-5291-FDAA-8A94ECD041DB}"/>
              </a:ext>
            </a:extLst>
          </p:cNvPr>
          <p:cNvSpPr/>
          <p:nvPr/>
        </p:nvSpPr>
        <p:spPr>
          <a:xfrm>
            <a:off x="2159921" y="6223551"/>
            <a:ext cx="427434" cy="427434"/>
          </a:xfrm>
          <a:prstGeom prst="roundRect">
            <a:avLst>
              <a:gd name="adj" fmla="val 6667"/>
            </a:avLst>
          </a:prstGeom>
          <a:solidFill>
            <a:srgbClr val="304755"/>
          </a:solidFill>
          <a:ln/>
        </p:spPr>
      </p:sp>
      <p:sp>
        <p:nvSpPr>
          <p:cNvPr id="51" name="Text 4">
            <a:extLst>
              <a:ext uri="{FF2B5EF4-FFF2-40B4-BE49-F238E27FC236}">
                <a16:creationId xmlns:a16="http://schemas.microsoft.com/office/drawing/2014/main" id="{5E05CD5C-5359-E154-6576-4D3298EAAD15}"/>
              </a:ext>
            </a:extLst>
          </p:cNvPr>
          <p:cNvSpPr/>
          <p:nvPr/>
        </p:nvSpPr>
        <p:spPr>
          <a:xfrm>
            <a:off x="2295434" y="6316620"/>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52" name="Text 5">
            <a:extLst>
              <a:ext uri="{FF2B5EF4-FFF2-40B4-BE49-F238E27FC236}">
                <a16:creationId xmlns:a16="http://schemas.microsoft.com/office/drawing/2014/main" id="{1FDD9A10-CF1E-629F-CA6D-F7F3B2E5CA2B}"/>
              </a:ext>
            </a:extLst>
          </p:cNvPr>
          <p:cNvSpPr/>
          <p:nvPr/>
        </p:nvSpPr>
        <p:spPr>
          <a:xfrm>
            <a:off x="1097313" y="5060386"/>
            <a:ext cx="2595801"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rPr>
              <a:t>Integracion</a:t>
            </a:r>
            <a:endParaRPr lang="en-US" sz="1750" dirty="0"/>
          </a:p>
        </p:txBody>
      </p:sp>
      <p:sp>
        <p:nvSpPr>
          <p:cNvPr id="53" name="Text 6">
            <a:extLst>
              <a:ext uri="{FF2B5EF4-FFF2-40B4-BE49-F238E27FC236}">
                <a16:creationId xmlns:a16="http://schemas.microsoft.com/office/drawing/2014/main" id="{74F4AA9E-BFAF-2908-4705-E40D2F77BCB8}"/>
              </a:ext>
            </a:extLst>
          </p:cNvPr>
          <p:cNvSpPr/>
          <p:nvPr/>
        </p:nvSpPr>
        <p:spPr>
          <a:xfrm>
            <a:off x="203315" y="5442642"/>
            <a:ext cx="6175534" cy="303967"/>
          </a:xfrm>
          <a:prstGeom prst="rect">
            <a:avLst/>
          </a:prstGeom>
          <a:noFill/>
          <a:ln/>
        </p:spPr>
        <p:txBody>
          <a:bodyPr wrap="none" lIns="0" tIns="0" rIns="0" bIns="0" rtlCol="0" anchor="t"/>
          <a:lstStyle/>
          <a:p>
            <a:pPr lvl="0" algn="just">
              <a:lnSpc>
                <a:spcPct val="115000"/>
              </a:lnSpc>
              <a:spcBef>
                <a:spcPts val="600"/>
              </a:spcBef>
              <a:spcAft>
                <a:spcPts val="1000"/>
              </a:spcAft>
            </a:pPr>
            <a:r>
              <a:rPr lang="es-ES" sz="1600" dirty="0">
                <a:effectLst/>
                <a:latin typeface="Cabin" panose="020B0803050202020004" pitchFamily="34" charset="0"/>
                <a:ea typeface="Calibri" panose="020F0502020204030204" pitchFamily="34" charset="0"/>
                <a:cs typeface="Times New Roman" panose="02020603050405020304" pitchFamily="18" charset="0"/>
              </a:rPr>
              <a:t>El sistema no integrará un manejo de bases de datos </a:t>
            </a:r>
            <a:endParaRPr lang="es-BO" sz="1600" dirty="0">
              <a:effectLst/>
              <a:latin typeface="Cabin" panose="020B0803050202020004" pitchFamily="34" charset="0"/>
              <a:ea typeface="Calibri" panose="020F0502020204030204" pitchFamily="34" charset="0"/>
              <a:cs typeface="Times New Roman" panose="02020603050405020304" pitchFamily="18" charset="0"/>
            </a:endParaRPr>
          </a:p>
        </p:txBody>
      </p:sp>
      <p:sp>
        <p:nvSpPr>
          <p:cNvPr id="54" name="Shape 7">
            <a:extLst>
              <a:ext uri="{FF2B5EF4-FFF2-40B4-BE49-F238E27FC236}">
                <a16:creationId xmlns:a16="http://schemas.microsoft.com/office/drawing/2014/main" id="{BB82223E-9BD4-2364-17A4-3A55B21FA866}"/>
              </a:ext>
            </a:extLst>
          </p:cNvPr>
          <p:cNvSpPr/>
          <p:nvPr/>
        </p:nvSpPr>
        <p:spPr>
          <a:xfrm>
            <a:off x="4895493" y="6490034"/>
            <a:ext cx="22860" cy="664845"/>
          </a:xfrm>
          <a:prstGeom prst="roundRect">
            <a:avLst>
              <a:gd name="adj" fmla="val 124660"/>
            </a:avLst>
          </a:prstGeom>
          <a:solidFill>
            <a:srgbClr val="49606E"/>
          </a:solidFill>
          <a:ln/>
        </p:spPr>
      </p:sp>
      <p:sp>
        <p:nvSpPr>
          <p:cNvPr id="55" name="Shape 8">
            <a:extLst>
              <a:ext uri="{FF2B5EF4-FFF2-40B4-BE49-F238E27FC236}">
                <a16:creationId xmlns:a16="http://schemas.microsoft.com/office/drawing/2014/main" id="{9C572137-0B81-2742-C637-80511F1A8880}"/>
              </a:ext>
            </a:extLst>
          </p:cNvPr>
          <p:cNvSpPr/>
          <p:nvPr/>
        </p:nvSpPr>
        <p:spPr>
          <a:xfrm>
            <a:off x="4666735" y="6221068"/>
            <a:ext cx="427434" cy="427434"/>
          </a:xfrm>
          <a:prstGeom prst="roundRect">
            <a:avLst>
              <a:gd name="adj" fmla="val 6667"/>
            </a:avLst>
          </a:prstGeom>
          <a:solidFill>
            <a:srgbClr val="304755"/>
          </a:solidFill>
          <a:ln/>
        </p:spPr>
      </p:sp>
      <p:sp>
        <p:nvSpPr>
          <p:cNvPr id="56" name="Text 9">
            <a:extLst>
              <a:ext uri="{FF2B5EF4-FFF2-40B4-BE49-F238E27FC236}">
                <a16:creationId xmlns:a16="http://schemas.microsoft.com/office/drawing/2014/main" id="{C9F59C28-9315-4973-E3CA-B839D1A4B51F}"/>
              </a:ext>
            </a:extLst>
          </p:cNvPr>
          <p:cNvSpPr/>
          <p:nvPr/>
        </p:nvSpPr>
        <p:spPr>
          <a:xfrm>
            <a:off x="4789706" y="6335429"/>
            <a:ext cx="211574"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57" name="Text 10">
            <a:extLst>
              <a:ext uri="{FF2B5EF4-FFF2-40B4-BE49-F238E27FC236}">
                <a16:creationId xmlns:a16="http://schemas.microsoft.com/office/drawing/2014/main" id="{A2CC1A7C-1D17-F2E3-B277-5A01F4981A7F}"/>
              </a:ext>
            </a:extLst>
          </p:cNvPr>
          <p:cNvSpPr/>
          <p:nvPr/>
        </p:nvSpPr>
        <p:spPr>
          <a:xfrm>
            <a:off x="3435747" y="7095822"/>
            <a:ext cx="2889409" cy="279321"/>
          </a:xfrm>
          <a:prstGeom prst="rect">
            <a:avLst/>
          </a:prstGeom>
          <a:noFill/>
          <a:ln/>
        </p:spPr>
        <p:txBody>
          <a:bodyPr wrap="none" lIns="0" tIns="0" rIns="0" bIns="0" rtlCol="0" anchor="t"/>
          <a:lstStyle/>
          <a:p>
            <a:pPr marL="0" indent="0" algn="ctr">
              <a:lnSpc>
                <a:spcPts val="2150"/>
              </a:lnSpc>
              <a:buNone/>
            </a:pPr>
            <a:r>
              <a:rPr lang="en-US" sz="1750" dirty="0">
                <a:solidFill>
                  <a:srgbClr val="CAD6DE"/>
                </a:solidFill>
                <a:latin typeface="Unbounded" pitchFamily="34" charset="0"/>
                <a:ea typeface="Unbounded" pitchFamily="34" charset="-122"/>
                <a:cs typeface="Unbounded" pitchFamily="34" charset="-120"/>
              </a:rPr>
              <a:t>Precision</a:t>
            </a:r>
            <a:endParaRPr lang="en-US" sz="1750" dirty="0"/>
          </a:p>
        </p:txBody>
      </p:sp>
      <p:sp>
        <p:nvSpPr>
          <p:cNvPr id="58" name="Text 11">
            <a:extLst>
              <a:ext uri="{FF2B5EF4-FFF2-40B4-BE49-F238E27FC236}">
                <a16:creationId xmlns:a16="http://schemas.microsoft.com/office/drawing/2014/main" id="{38E12040-3649-791A-1C11-B25DD2EEABB5}"/>
              </a:ext>
            </a:extLst>
          </p:cNvPr>
          <p:cNvSpPr/>
          <p:nvPr/>
        </p:nvSpPr>
        <p:spPr>
          <a:xfrm>
            <a:off x="1830526" y="7362638"/>
            <a:ext cx="6175653" cy="303967"/>
          </a:xfrm>
          <a:prstGeom prst="rect">
            <a:avLst/>
          </a:prstGeom>
          <a:noFill/>
          <a:ln/>
        </p:spPr>
        <p:txBody>
          <a:bodyPr wrap="none" lIns="0" tIns="0" rIns="0" bIns="0" rtlCol="0" anchor="t"/>
          <a:lstStyle/>
          <a:p>
            <a:pPr marL="0" indent="0" algn="ctr">
              <a:lnSpc>
                <a:spcPts val="2350"/>
              </a:lnSpc>
              <a:buNone/>
            </a:pPr>
            <a:r>
              <a:rPr lang="es-ES" sz="1400" dirty="0">
                <a:effectLst/>
                <a:latin typeface="Cabin" panose="020B0803050202020004" pitchFamily="34" charset="0"/>
                <a:ea typeface="Calibri" panose="020F0502020204030204" pitchFamily="34" charset="0"/>
                <a:cs typeface="Times New Roman" panose="02020603050405020304" pitchFamily="18" charset="0"/>
              </a:rPr>
              <a:t>reconocimiento puede verse afectada en condiciones adversas</a:t>
            </a:r>
            <a:endParaRPr lang="en-US" sz="1400" dirty="0">
              <a:latin typeface="Cabin" panose="020B0803050202020004" pitchFamily="34" charset="0"/>
            </a:endParaRPr>
          </a:p>
        </p:txBody>
      </p:sp>
      <p:sp>
        <p:nvSpPr>
          <p:cNvPr id="59" name="Shape 12">
            <a:extLst>
              <a:ext uri="{FF2B5EF4-FFF2-40B4-BE49-F238E27FC236}">
                <a16:creationId xmlns:a16="http://schemas.microsoft.com/office/drawing/2014/main" id="{25E945EF-E480-CC21-FAA9-7267244D8D27}"/>
              </a:ext>
            </a:extLst>
          </p:cNvPr>
          <p:cNvSpPr/>
          <p:nvPr/>
        </p:nvSpPr>
        <p:spPr>
          <a:xfrm>
            <a:off x="7491141" y="5631836"/>
            <a:ext cx="22860" cy="664845"/>
          </a:xfrm>
          <a:prstGeom prst="roundRect">
            <a:avLst>
              <a:gd name="adj" fmla="val 124660"/>
            </a:avLst>
          </a:prstGeom>
          <a:solidFill>
            <a:srgbClr val="49606E"/>
          </a:solidFill>
          <a:ln/>
        </p:spPr>
      </p:sp>
      <p:sp>
        <p:nvSpPr>
          <p:cNvPr id="60" name="Shape 13">
            <a:extLst>
              <a:ext uri="{FF2B5EF4-FFF2-40B4-BE49-F238E27FC236}">
                <a16:creationId xmlns:a16="http://schemas.microsoft.com/office/drawing/2014/main" id="{F0E9A6E0-D7CC-A2A0-1A51-1C5495A8FFE2}"/>
              </a:ext>
            </a:extLst>
          </p:cNvPr>
          <p:cNvSpPr/>
          <p:nvPr/>
        </p:nvSpPr>
        <p:spPr>
          <a:xfrm>
            <a:off x="7350596" y="6196563"/>
            <a:ext cx="427434" cy="427434"/>
          </a:xfrm>
          <a:prstGeom prst="roundRect">
            <a:avLst>
              <a:gd name="adj" fmla="val 6667"/>
            </a:avLst>
          </a:prstGeom>
          <a:solidFill>
            <a:srgbClr val="304755"/>
          </a:solidFill>
          <a:ln/>
        </p:spPr>
      </p:sp>
      <p:sp>
        <p:nvSpPr>
          <p:cNvPr id="61" name="Text 14">
            <a:extLst>
              <a:ext uri="{FF2B5EF4-FFF2-40B4-BE49-F238E27FC236}">
                <a16:creationId xmlns:a16="http://schemas.microsoft.com/office/drawing/2014/main" id="{A9C5BAFC-EBBE-C46E-3404-4291F5C038CA}"/>
              </a:ext>
            </a:extLst>
          </p:cNvPr>
          <p:cNvSpPr/>
          <p:nvPr/>
        </p:nvSpPr>
        <p:spPr>
          <a:xfrm>
            <a:off x="7456381" y="6316620"/>
            <a:ext cx="215622"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rPr>
              <a:t>3 </a:t>
            </a:r>
            <a:endParaRPr lang="en-US" sz="2100" dirty="0"/>
          </a:p>
        </p:txBody>
      </p:sp>
      <p:sp>
        <p:nvSpPr>
          <p:cNvPr id="62" name="Text 15">
            <a:extLst>
              <a:ext uri="{FF2B5EF4-FFF2-40B4-BE49-F238E27FC236}">
                <a16:creationId xmlns:a16="http://schemas.microsoft.com/office/drawing/2014/main" id="{C6CC10E2-2541-0C85-27CC-A92E848F5A38}"/>
              </a:ext>
            </a:extLst>
          </p:cNvPr>
          <p:cNvSpPr/>
          <p:nvPr/>
        </p:nvSpPr>
        <p:spPr>
          <a:xfrm>
            <a:off x="5701459" y="5169574"/>
            <a:ext cx="3725466"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ea typeface="Unbounded" pitchFamily="34" charset="-122"/>
                <a:cs typeface="Unbounded" pitchFamily="34" charset="-120"/>
              </a:rPr>
              <a:t>Metodos</a:t>
            </a:r>
            <a:endParaRPr lang="en-US" sz="1750" dirty="0"/>
          </a:p>
        </p:txBody>
      </p:sp>
      <p:sp>
        <p:nvSpPr>
          <p:cNvPr id="63" name="Text 16">
            <a:extLst>
              <a:ext uri="{FF2B5EF4-FFF2-40B4-BE49-F238E27FC236}">
                <a16:creationId xmlns:a16="http://schemas.microsoft.com/office/drawing/2014/main" id="{EAED0479-FD2B-794E-F274-7B2BBF69E8FF}"/>
              </a:ext>
            </a:extLst>
          </p:cNvPr>
          <p:cNvSpPr/>
          <p:nvPr/>
        </p:nvSpPr>
        <p:spPr>
          <a:xfrm>
            <a:off x="5094169" y="5470502"/>
            <a:ext cx="6175653" cy="607933"/>
          </a:xfrm>
          <a:prstGeom prst="rect">
            <a:avLst/>
          </a:prstGeom>
          <a:noFill/>
          <a:ln/>
        </p:spPr>
        <p:txBody>
          <a:bodyPr wrap="square" lIns="0" tIns="0" rIns="0" bIns="0" rtlCol="0" anchor="t"/>
          <a:lstStyle/>
          <a:p>
            <a:pPr marL="0" indent="0" algn="ctr">
              <a:lnSpc>
                <a:spcPts val="2350"/>
              </a:lnSpc>
              <a:buNone/>
            </a:pPr>
            <a:r>
              <a:rPr lang="es-ES" sz="1400" dirty="0">
                <a:effectLst/>
                <a:latin typeface="Cabin" panose="020B0803050202020004" pitchFamily="34" charset="0"/>
                <a:ea typeface="Calibri" panose="020F0502020204030204" pitchFamily="34" charset="0"/>
                <a:cs typeface="Times New Roman" panose="02020603050405020304" pitchFamily="18" charset="0"/>
              </a:rPr>
              <a:t>No se considerarán métodos avanzados de aprendizaje profundo </a:t>
            </a:r>
            <a:endParaRPr lang="en-US" sz="1400" dirty="0">
              <a:latin typeface="Cabin" panose="020B0803050202020004" pitchFamily="34" charset="0"/>
            </a:endParaRPr>
          </a:p>
        </p:txBody>
      </p:sp>
      <p:sp>
        <p:nvSpPr>
          <p:cNvPr id="64" name="CuadroTexto 63">
            <a:extLst>
              <a:ext uri="{FF2B5EF4-FFF2-40B4-BE49-F238E27FC236}">
                <a16:creationId xmlns:a16="http://schemas.microsoft.com/office/drawing/2014/main" id="{08718A28-1A7D-F97A-BD76-B9DBCC888F47}"/>
              </a:ext>
            </a:extLst>
          </p:cNvPr>
          <p:cNvSpPr txBox="1"/>
          <p:nvPr/>
        </p:nvSpPr>
        <p:spPr>
          <a:xfrm>
            <a:off x="226971" y="312707"/>
            <a:ext cx="12244975"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ALCANCE</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5" name="Shape 1">
            <a:extLst>
              <a:ext uri="{FF2B5EF4-FFF2-40B4-BE49-F238E27FC236}">
                <a16:creationId xmlns:a16="http://schemas.microsoft.com/office/drawing/2014/main" id="{77B50772-5C0B-4C49-13A3-9ED499AC7FDB}"/>
              </a:ext>
            </a:extLst>
          </p:cNvPr>
          <p:cNvSpPr/>
          <p:nvPr/>
        </p:nvSpPr>
        <p:spPr>
          <a:xfrm>
            <a:off x="2927885" y="4455435"/>
            <a:ext cx="11316477" cy="45719"/>
          </a:xfrm>
          <a:prstGeom prst="roundRect">
            <a:avLst>
              <a:gd name="adj" fmla="val 124660"/>
            </a:avLst>
          </a:prstGeom>
          <a:solidFill>
            <a:schemeClr val="accent1">
              <a:lumMod val="60000"/>
              <a:lumOff val="40000"/>
            </a:schemeClr>
          </a:solidFill>
          <a:ln/>
        </p:spPr>
      </p:sp>
      <p:sp>
        <p:nvSpPr>
          <p:cNvPr id="66" name="Shape 12">
            <a:extLst>
              <a:ext uri="{FF2B5EF4-FFF2-40B4-BE49-F238E27FC236}">
                <a16:creationId xmlns:a16="http://schemas.microsoft.com/office/drawing/2014/main" id="{3686478C-246D-60F2-A8D4-FD1E25E070BA}"/>
              </a:ext>
            </a:extLst>
          </p:cNvPr>
          <p:cNvSpPr/>
          <p:nvPr/>
        </p:nvSpPr>
        <p:spPr>
          <a:xfrm>
            <a:off x="11036464" y="6562444"/>
            <a:ext cx="22860" cy="664845"/>
          </a:xfrm>
          <a:prstGeom prst="roundRect">
            <a:avLst>
              <a:gd name="adj" fmla="val 124660"/>
            </a:avLst>
          </a:prstGeom>
          <a:solidFill>
            <a:srgbClr val="49606E"/>
          </a:solidFill>
          <a:ln/>
        </p:spPr>
      </p:sp>
      <p:sp>
        <p:nvSpPr>
          <p:cNvPr id="67" name="Shape 13">
            <a:extLst>
              <a:ext uri="{FF2B5EF4-FFF2-40B4-BE49-F238E27FC236}">
                <a16:creationId xmlns:a16="http://schemas.microsoft.com/office/drawing/2014/main" id="{9B56BD38-FF04-A2F6-67FE-896192B5B31B}"/>
              </a:ext>
            </a:extLst>
          </p:cNvPr>
          <p:cNvSpPr/>
          <p:nvPr/>
        </p:nvSpPr>
        <p:spPr>
          <a:xfrm>
            <a:off x="10802944" y="6217172"/>
            <a:ext cx="427434" cy="427434"/>
          </a:xfrm>
          <a:prstGeom prst="roundRect">
            <a:avLst>
              <a:gd name="adj" fmla="val 6667"/>
            </a:avLst>
          </a:prstGeom>
          <a:solidFill>
            <a:srgbClr val="304755"/>
          </a:solidFill>
          <a:ln/>
        </p:spPr>
      </p:sp>
      <p:sp>
        <p:nvSpPr>
          <p:cNvPr id="70" name="CuadroTexto 69">
            <a:extLst>
              <a:ext uri="{FF2B5EF4-FFF2-40B4-BE49-F238E27FC236}">
                <a16:creationId xmlns:a16="http://schemas.microsoft.com/office/drawing/2014/main" id="{DBCD474B-B8FC-EFA5-9F21-BD1CC884F70A}"/>
              </a:ext>
            </a:extLst>
          </p:cNvPr>
          <p:cNvSpPr txBox="1"/>
          <p:nvPr/>
        </p:nvSpPr>
        <p:spPr>
          <a:xfrm>
            <a:off x="10841044" y="6246223"/>
            <a:ext cx="329884" cy="369332"/>
          </a:xfrm>
          <a:prstGeom prst="rect">
            <a:avLst/>
          </a:prstGeom>
          <a:noFill/>
        </p:spPr>
        <p:txBody>
          <a:bodyPr wrap="square">
            <a:spAutoFit/>
          </a:bodyPr>
          <a:lstStyle/>
          <a:p>
            <a:r>
              <a:rPr lang="en-US" dirty="0">
                <a:solidFill>
                  <a:srgbClr val="CAD6DE"/>
                </a:solidFill>
                <a:latin typeface="Unbounded" pitchFamily="34" charset="0"/>
              </a:rPr>
              <a:t>4</a:t>
            </a:r>
            <a:endParaRPr lang="es-BO" dirty="0"/>
          </a:p>
        </p:txBody>
      </p:sp>
      <p:sp>
        <p:nvSpPr>
          <p:cNvPr id="71" name="Text 10">
            <a:extLst>
              <a:ext uri="{FF2B5EF4-FFF2-40B4-BE49-F238E27FC236}">
                <a16:creationId xmlns:a16="http://schemas.microsoft.com/office/drawing/2014/main" id="{7BB50C02-37AE-D6BC-7B54-8B368BD37926}"/>
              </a:ext>
            </a:extLst>
          </p:cNvPr>
          <p:cNvSpPr/>
          <p:nvPr/>
        </p:nvSpPr>
        <p:spPr>
          <a:xfrm>
            <a:off x="9611400" y="7077299"/>
            <a:ext cx="2889409"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rPr>
              <a:t>Implementacion</a:t>
            </a:r>
            <a:endParaRPr lang="en-US" sz="1750" dirty="0"/>
          </a:p>
        </p:txBody>
      </p:sp>
      <p:sp>
        <p:nvSpPr>
          <p:cNvPr id="72" name="Text 11">
            <a:extLst>
              <a:ext uri="{FF2B5EF4-FFF2-40B4-BE49-F238E27FC236}">
                <a16:creationId xmlns:a16="http://schemas.microsoft.com/office/drawing/2014/main" id="{97D866A4-C47E-76B6-C094-E4D64DE222D7}"/>
              </a:ext>
            </a:extLst>
          </p:cNvPr>
          <p:cNvSpPr/>
          <p:nvPr/>
        </p:nvSpPr>
        <p:spPr>
          <a:xfrm>
            <a:off x="7928834" y="7362638"/>
            <a:ext cx="6175653" cy="303967"/>
          </a:xfrm>
          <a:prstGeom prst="rect">
            <a:avLst/>
          </a:prstGeom>
          <a:noFill/>
          <a:ln/>
        </p:spPr>
        <p:txBody>
          <a:bodyPr wrap="none" lIns="0" tIns="0" rIns="0" bIns="0" rtlCol="0" anchor="t"/>
          <a:lstStyle/>
          <a:p>
            <a:pPr marL="0" indent="0" algn="ctr">
              <a:lnSpc>
                <a:spcPts val="2350"/>
              </a:lnSpc>
              <a:buNone/>
            </a:pPr>
            <a:r>
              <a:rPr lang="es-BO" sz="1400" dirty="0">
                <a:effectLst/>
                <a:latin typeface="Cabin" panose="020B0803050202020004" pitchFamily="34" charset="0"/>
                <a:ea typeface="Calibri" panose="020F0502020204030204" pitchFamily="34" charset="0"/>
                <a:cs typeface="Times New Roman" panose="02020603050405020304" pitchFamily="18" charset="0"/>
              </a:rPr>
              <a:t>prototipo funcional y no es apto para su implementación </a:t>
            </a:r>
            <a:endParaRPr lang="en-US" sz="1400" dirty="0">
              <a:latin typeface="Cabin" panose="020B0803050202020004" pitchFamily="34" charset="0"/>
            </a:endParaRPr>
          </a:p>
        </p:txBody>
      </p:sp>
    </p:spTree>
    <p:extLst>
      <p:ext uri="{BB962C8B-B14F-4D97-AF65-F5344CB8AC3E}">
        <p14:creationId xmlns:p14="http://schemas.microsoft.com/office/powerpoint/2010/main" val="2948973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7B824D-E0E1-074F-F822-781D15C66B1B}"/>
              </a:ext>
            </a:extLst>
          </p:cNvPr>
          <p:cNvSpPr txBox="1"/>
          <p:nvPr/>
        </p:nvSpPr>
        <p:spPr>
          <a:xfrm>
            <a:off x="468349"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D92257A9-E927-8A47-FBB6-0AC9A85780A0}"/>
              </a:ext>
            </a:extLst>
          </p:cNvPr>
          <p:cNvSpPr/>
          <p:nvPr/>
        </p:nvSpPr>
        <p:spPr>
          <a:xfrm>
            <a:off x="138552" y="13414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Variables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9944FC4A-C882-95AD-E49C-61C5B927C212}"/>
              </a:ext>
            </a:extLst>
          </p:cNvPr>
          <p:cNvSpPr>
            <a:spLocks noChangeArrowheads="1"/>
          </p:cNvSpPr>
          <p:nvPr/>
        </p:nvSpPr>
        <p:spPr bwMode="auto">
          <a:xfrm>
            <a:off x="4328160" y="207897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BO"/>
          </a:p>
        </p:txBody>
      </p:sp>
      <p:sp>
        <p:nvSpPr>
          <p:cNvPr id="11" name="Rectangle 4">
            <a:extLst>
              <a:ext uri="{FF2B5EF4-FFF2-40B4-BE49-F238E27FC236}">
                <a16:creationId xmlns:a16="http://schemas.microsoft.com/office/drawing/2014/main" id="{8428D9D5-3CB3-0662-9BDE-D35FD9BB8579}"/>
              </a:ext>
            </a:extLst>
          </p:cNvPr>
          <p:cNvSpPr>
            <a:spLocks noChangeArrowheads="1"/>
          </p:cNvSpPr>
          <p:nvPr/>
        </p:nvSpPr>
        <p:spPr bwMode="auto">
          <a:xfrm>
            <a:off x="629918" y="1914859"/>
            <a:ext cx="1627621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BO"/>
          </a:p>
        </p:txBody>
      </p:sp>
      <p:sp>
        <p:nvSpPr>
          <p:cNvPr id="14" name="CuadroTexto 13">
            <a:extLst>
              <a:ext uri="{FF2B5EF4-FFF2-40B4-BE49-F238E27FC236}">
                <a16:creationId xmlns:a16="http://schemas.microsoft.com/office/drawing/2014/main" id="{E3CD6F3E-7A50-B37D-2E99-CFCB0BE5A709}"/>
              </a:ext>
            </a:extLst>
          </p:cNvPr>
          <p:cNvSpPr txBox="1"/>
          <p:nvPr/>
        </p:nvSpPr>
        <p:spPr>
          <a:xfrm>
            <a:off x="468349" y="2022646"/>
            <a:ext cx="6257571" cy="6632585"/>
          </a:xfrm>
          <a:prstGeom prst="rect">
            <a:avLst/>
          </a:prstGeom>
          <a:noFill/>
        </p:spPr>
        <p:txBody>
          <a:bodyPr wrap="square">
            <a:spAutoFit/>
          </a:bodyPr>
          <a:lstStyle/>
          <a:p>
            <a:r>
              <a:rPr lang="es-BO" sz="2500" dirty="0">
                <a:solidFill>
                  <a:srgbClr val="92D050"/>
                </a:solidFill>
              </a:rPr>
              <a:t># Inicializar </a:t>
            </a:r>
            <a:r>
              <a:rPr lang="es-BO" sz="2500" dirty="0" err="1">
                <a:solidFill>
                  <a:srgbClr val="92D050"/>
                </a:solidFill>
              </a:rPr>
              <a:t>mediapipe</a:t>
            </a:r>
            <a:endParaRPr lang="es-BO" sz="2500" dirty="0">
              <a:solidFill>
                <a:srgbClr val="92D050"/>
              </a:solidFill>
            </a:endParaRPr>
          </a:p>
          <a:p>
            <a:r>
              <a:rPr lang="es-BO" sz="2500" dirty="0" err="1">
                <a:solidFill>
                  <a:schemeClr val="accent5">
                    <a:lumMod val="60000"/>
                    <a:lumOff val="40000"/>
                  </a:schemeClr>
                </a:solidFill>
              </a:rPr>
              <a:t>mp_face_mesh</a:t>
            </a:r>
            <a:r>
              <a:rPr lang="es-BO" sz="2500" dirty="0">
                <a:solidFill>
                  <a:schemeClr val="accent5">
                    <a:lumMod val="60000"/>
                    <a:lumOff val="40000"/>
                  </a:schemeClr>
                </a:solidFill>
              </a:rPr>
              <a:t> </a:t>
            </a:r>
            <a:r>
              <a:rPr lang="es-BO" sz="2500" dirty="0">
                <a:solidFill>
                  <a:srgbClr val="FF0000"/>
                </a:solidFill>
              </a:rPr>
              <a:t>=</a:t>
            </a:r>
          </a:p>
          <a:p>
            <a:r>
              <a:rPr lang="es-BO" sz="2500" dirty="0" err="1">
                <a:solidFill>
                  <a:srgbClr val="00B0F0"/>
                </a:solidFill>
              </a:rPr>
              <a:t>mp.solutions</a:t>
            </a:r>
            <a:r>
              <a:rPr lang="es-BO" sz="2500" dirty="0"/>
              <a:t> .</a:t>
            </a:r>
            <a:r>
              <a:rPr lang="es-BO" sz="2500" dirty="0" err="1"/>
              <a:t>face_mesh.FaceMesh</a:t>
            </a:r>
            <a:r>
              <a:rPr lang="es-BO" sz="2500" dirty="0">
                <a:solidFill>
                  <a:schemeClr val="accent5">
                    <a:lumMod val="60000"/>
                    <a:lumOff val="40000"/>
                  </a:schemeClr>
                </a:solidFill>
              </a:rPr>
              <a:t>(</a:t>
            </a:r>
            <a:r>
              <a:rPr lang="en-US" sz="2500" dirty="0" err="1">
                <a:solidFill>
                  <a:srgbClr val="FAA960"/>
                </a:solidFill>
              </a:rPr>
              <a:t>min_detection_confidence</a:t>
            </a:r>
            <a:r>
              <a:rPr lang="en-US" sz="2500" dirty="0">
                <a:solidFill>
                  <a:srgbClr val="FAA960"/>
                </a:solidFill>
              </a:rPr>
              <a:t>=0.2, </a:t>
            </a:r>
            <a:r>
              <a:rPr lang="en-US" sz="2500" dirty="0" err="1">
                <a:solidFill>
                  <a:srgbClr val="FAA960"/>
                </a:solidFill>
              </a:rPr>
              <a:t>min_tracking_confidence</a:t>
            </a:r>
            <a:r>
              <a:rPr lang="en-US" sz="2500" dirty="0">
                <a:solidFill>
                  <a:srgbClr val="FF0000"/>
                </a:solidFill>
              </a:rPr>
              <a:t>=</a:t>
            </a:r>
            <a:r>
              <a:rPr lang="en-US" sz="2500" dirty="0">
                <a:solidFill>
                  <a:srgbClr val="FAA960"/>
                </a:solidFill>
              </a:rPr>
              <a:t>0.2</a:t>
            </a:r>
            <a:r>
              <a:rPr lang="es-BO" sz="2500" dirty="0">
                <a:solidFill>
                  <a:schemeClr val="accent5">
                    <a:lumMod val="60000"/>
                    <a:lumOff val="40000"/>
                  </a:schemeClr>
                </a:solidFill>
              </a:rPr>
              <a:t>)</a:t>
            </a:r>
          </a:p>
          <a:p>
            <a:r>
              <a:rPr lang="en-US" sz="2500" dirty="0" err="1">
                <a:solidFill>
                  <a:schemeClr val="accent5">
                    <a:lumMod val="60000"/>
                    <a:lumOff val="40000"/>
                  </a:schemeClr>
                </a:solidFill>
              </a:rPr>
              <a:t>mp_drawing</a:t>
            </a:r>
            <a:r>
              <a:rPr lang="en-US" sz="2500" dirty="0">
                <a:solidFill>
                  <a:schemeClr val="accent5">
                    <a:lumMod val="60000"/>
                    <a:lumOff val="40000"/>
                  </a:schemeClr>
                </a:solidFill>
              </a:rPr>
              <a:t> = </a:t>
            </a:r>
            <a:r>
              <a:rPr lang="en-US" sz="2500" dirty="0" err="1">
                <a:solidFill>
                  <a:srgbClr val="00B0F0"/>
                </a:solidFill>
              </a:rPr>
              <a:t>mp.solutions</a:t>
            </a:r>
            <a:r>
              <a:rPr lang="en-US" sz="2500" dirty="0" err="1">
                <a:solidFill>
                  <a:schemeClr val="accent5">
                    <a:lumMod val="60000"/>
                    <a:lumOff val="40000"/>
                  </a:schemeClr>
                </a:solidFill>
              </a:rPr>
              <a:t>.</a:t>
            </a:r>
            <a:r>
              <a:rPr lang="en-US" sz="2500" dirty="0" err="1"/>
              <a:t>drawing_utils</a:t>
            </a:r>
            <a:endParaRPr lang="en-US" sz="2500" dirty="0"/>
          </a:p>
          <a:p>
            <a:endParaRPr lang="en-US" sz="2500" dirty="0"/>
          </a:p>
          <a:p>
            <a:r>
              <a:rPr lang="es-BO" sz="2500" dirty="0">
                <a:solidFill>
                  <a:srgbClr val="92D050"/>
                </a:solidFill>
              </a:rPr>
              <a:t># Variables globales</a:t>
            </a:r>
          </a:p>
          <a:p>
            <a:r>
              <a:rPr lang="es-MX" sz="2500" dirty="0" err="1">
                <a:solidFill>
                  <a:srgbClr val="0070C0"/>
                </a:solidFill>
              </a:rPr>
              <a:t>cap</a:t>
            </a:r>
            <a:r>
              <a:rPr lang="es-MX" sz="2500" dirty="0">
                <a:solidFill>
                  <a:srgbClr val="0070C0"/>
                </a:solidFill>
              </a:rPr>
              <a:t> </a:t>
            </a:r>
            <a:r>
              <a:rPr lang="es-MX" sz="2500" dirty="0">
                <a:solidFill>
                  <a:srgbClr val="FF0000"/>
                </a:solidFill>
              </a:rPr>
              <a:t>=</a:t>
            </a:r>
            <a:r>
              <a:rPr lang="es-MX" sz="2500" dirty="0">
                <a:solidFill>
                  <a:srgbClr val="0070C0"/>
                </a:solidFill>
              </a:rPr>
              <a:t> </a:t>
            </a:r>
            <a:r>
              <a:rPr lang="es-MX" sz="2500" dirty="0" err="1">
                <a:solidFill>
                  <a:srgbClr val="00B0F0"/>
                </a:solidFill>
              </a:rPr>
              <a:t>None</a:t>
            </a:r>
            <a:endParaRPr lang="es-MX" sz="2500" dirty="0">
              <a:solidFill>
                <a:srgbClr val="00B0F0"/>
              </a:solidFill>
            </a:endParaRPr>
          </a:p>
          <a:p>
            <a:r>
              <a:rPr lang="es-MX" sz="2500" dirty="0" err="1">
                <a:solidFill>
                  <a:srgbClr val="0070C0"/>
                </a:solidFill>
              </a:rPr>
              <a:t>captura_guardada</a:t>
            </a:r>
            <a:r>
              <a:rPr lang="es-MX" sz="2500" dirty="0">
                <a:solidFill>
                  <a:srgbClr val="0070C0"/>
                </a:solidFill>
              </a:rPr>
              <a:t> </a:t>
            </a:r>
            <a:r>
              <a:rPr lang="es-MX" sz="2500" dirty="0">
                <a:solidFill>
                  <a:srgbClr val="FF0000"/>
                </a:solidFill>
              </a:rPr>
              <a:t>=</a:t>
            </a:r>
            <a:r>
              <a:rPr lang="es-MX" sz="2500" dirty="0">
                <a:solidFill>
                  <a:srgbClr val="0070C0"/>
                </a:solidFill>
              </a:rPr>
              <a:t> </a:t>
            </a:r>
            <a:r>
              <a:rPr lang="es-MX" sz="2500" dirty="0" err="1">
                <a:solidFill>
                  <a:srgbClr val="00B0F0"/>
                </a:solidFill>
              </a:rPr>
              <a:t>None</a:t>
            </a:r>
            <a:endParaRPr lang="es-MX" sz="2500" dirty="0">
              <a:solidFill>
                <a:srgbClr val="00B0F0"/>
              </a:solidFill>
            </a:endParaRPr>
          </a:p>
          <a:p>
            <a:r>
              <a:rPr lang="es-MX" sz="2500" dirty="0" err="1">
                <a:solidFill>
                  <a:srgbClr val="0070C0"/>
                </a:solidFill>
              </a:rPr>
              <a:t>reconocimiento_activo</a:t>
            </a:r>
            <a:r>
              <a:rPr lang="es-MX" sz="2500" dirty="0">
                <a:solidFill>
                  <a:srgbClr val="0070C0"/>
                </a:solidFill>
              </a:rPr>
              <a:t> </a:t>
            </a:r>
            <a:r>
              <a:rPr lang="es-MX" sz="2500" dirty="0">
                <a:solidFill>
                  <a:srgbClr val="FF0000"/>
                </a:solidFill>
              </a:rPr>
              <a:t>=</a:t>
            </a:r>
            <a:r>
              <a:rPr lang="es-MX" sz="2500" dirty="0">
                <a:solidFill>
                  <a:srgbClr val="0070C0"/>
                </a:solidFill>
              </a:rPr>
              <a:t> </a:t>
            </a:r>
            <a:r>
              <a:rPr lang="es-MX" sz="2500" dirty="0">
                <a:solidFill>
                  <a:srgbClr val="00B0F0"/>
                </a:solidFill>
              </a:rPr>
              <a:t>False</a:t>
            </a:r>
          </a:p>
          <a:p>
            <a:r>
              <a:rPr lang="es-MX" sz="2500" dirty="0" err="1">
                <a:solidFill>
                  <a:srgbClr val="0070C0"/>
                </a:solidFill>
              </a:rPr>
              <a:t>puntos_clave_guardados</a:t>
            </a:r>
            <a:r>
              <a:rPr lang="es-MX" sz="2500" dirty="0">
                <a:solidFill>
                  <a:srgbClr val="0070C0"/>
                </a:solidFill>
              </a:rPr>
              <a:t> </a:t>
            </a:r>
            <a:r>
              <a:rPr lang="es-MX" sz="2500" dirty="0">
                <a:solidFill>
                  <a:srgbClr val="FF0000"/>
                </a:solidFill>
              </a:rPr>
              <a:t>=</a:t>
            </a:r>
            <a:r>
              <a:rPr lang="es-MX" sz="2500" dirty="0">
                <a:solidFill>
                  <a:srgbClr val="0070C0"/>
                </a:solidFill>
              </a:rPr>
              <a:t> </a:t>
            </a:r>
            <a:r>
              <a:rPr lang="es-MX" sz="2500" dirty="0" err="1">
                <a:solidFill>
                  <a:srgbClr val="00B0F0"/>
                </a:solidFill>
              </a:rPr>
              <a:t>None</a:t>
            </a:r>
            <a:endParaRPr lang="es-MX" sz="2500" dirty="0">
              <a:solidFill>
                <a:srgbClr val="00B0F0"/>
              </a:solidFill>
            </a:endParaRPr>
          </a:p>
          <a:p>
            <a:endParaRPr lang="es-MX" sz="2500" dirty="0">
              <a:solidFill>
                <a:srgbClr val="00B0F0"/>
              </a:solidFill>
            </a:endParaRPr>
          </a:p>
          <a:p>
            <a:endParaRPr lang="es-BO" sz="2500" dirty="0">
              <a:solidFill>
                <a:srgbClr val="00B0F0"/>
              </a:solidFill>
            </a:endParaRPr>
          </a:p>
          <a:p>
            <a:endParaRPr lang="es-BO" sz="2500" dirty="0">
              <a:solidFill>
                <a:srgbClr val="92D050"/>
              </a:solidFill>
            </a:endParaRPr>
          </a:p>
        </p:txBody>
      </p:sp>
      <p:sp>
        <p:nvSpPr>
          <p:cNvPr id="15" name="CuadroTexto 14">
            <a:extLst>
              <a:ext uri="{FF2B5EF4-FFF2-40B4-BE49-F238E27FC236}">
                <a16:creationId xmlns:a16="http://schemas.microsoft.com/office/drawing/2014/main" id="{0AC37FE0-C496-C0B0-B2E7-3B9A465763E4}"/>
              </a:ext>
            </a:extLst>
          </p:cNvPr>
          <p:cNvSpPr txBox="1"/>
          <p:nvPr/>
        </p:nvSpPr>
        <p:spPr>
          <a:xfrm>
            <a:off x="7668073" y="1681135"/>
            <a:ext cx="6257571" cy="7017306"/>
          </a:xfrm>
          <a:prstGeom prst="rect">
            <a:avLst/>
          </a:prstGeom>
          <a:noFill/>
        </p:spPr>
        <p:txBody>
          <a:bodyPr wrap="square">
            <a:spAutoFit/>
          </a:bodyPr>
          <a:lstStyle/>
          <a:p>
            <a:r>
              <a:rPr lang="es-BO" sz="2500" dirty="0">
                <a:solidFill>
                  <a:srgbClr val="92D050"/>
                </a:solidFill>
              </a:rPr>
              <a:t>#</a:t>
            </a:r>
            <a:r>
              <a:rPr lang="es-MX" sz="2500" dirty="0">
                <a:solidFill>
                  <a:srgbClr val="92D050"/>
                </a:solidFill>
              </a:rPr>
              <a:t> Puntos clave críticos para el reconocimiento (al menos 40 puntos)</a:t>
            </a:r>
          </a:p>
          <a:p>
            <a:r>
              <a:rPr lang="es-MX" sz="2500" dirty="0" err="1">
                <a:solidFill>
                  <a:srgbClr val="FAA960"/>
                </a:solidFill>
              </a:rPr>
              <a:t>PUNTOS_CRITICOS</a:t>
            </a:r>
            <a:r>
              <a:rPr lang="es-MX" sz="2500" dirty="0">
                <a:solidFill>
                  <a:srgbClr val="FAA960"/>
                </a:solidFill>
              </a:rPr>
              <a:t> = [</a:t>
            </a:r>
          </a:p>
          <a:p>
            <a:r>
              <a:rPr lang="es-MX" sz="2500" dirty="0">
                <a:solidFill>
                  <a:schemeClr val="accent5">
                    <a:lumMod val="60000"/>
                    <a:lumOff val="40000"/>
                  </a:schemeClr>
                </a:solidFill>
              </a:rPr>
              <a:t>    </a:t>
            </a:r>
            <a:r>
              <a:rPr lang="es-MX" sz="2500" dirty="0">
                <a:solidFill>
                  <a:srgbClr val="92D050"/>
                </a:solidFill>
              </a:rPr>
              <a:t># Ojo izquierdo: puntos clave 33 a 42</a:t>
            </a:r>
          </a:p>
          <a:p>
            <a:r>
              <a:rPr lang="es-MX" sz="2500" dirty="0">
                <a:solidFill>
                  <a:srgbClr val="FFC000"/>
                </a:solidFill>
              </a:rPr>
              <a:t>    33, 34, 35, 36, 37, 38, 39, 40, 41, 42,</a:t>
            </a:r>
          </a:p>
          <a:p>
            <a:r>
              <a:rPr lang="es-MX" sz="2500" dirty="0">
                <a:solidFill>
                  <a:schemeClr val="accent5">
                    <a:lumMod val="60000"/>
                    <a:lumOff val="40000"/>
                  </a:schemeClr>
                </a:solidFill>
              </a:rPr>
              <a:t>    </a:t>
            </a:r>
            <a:r>
              <a:rPr lang="es-MX" sz="2500" dirty="0">
                <a:solidFill>
                  <a:srgbClr val="92D050"/>
                </a:solidFill>
              </a:rPr>
              <a:t># Ojo derecho: puntos clave 43 a 52</a:t>
            </a:r>
          </a:p>
          <a:p>
            <a:r>
              <a:rPr lang="es-MX" sz="2500" dirty="0">
                <a:solidFill>
                  <a:srgbClr val="FFC000"/>
                </a:solidFill>
              </a:rPr>
              <a:t>    43, 44, 45, 46, 47, 48, 49, 50, 51, 52,</a:t>
            </a:r>
          </a:p>
          <a:p>
            <a:r>
              <a:rPr lang="es-MX" sz="2500" dirty="0">
                <a:solidFill>
                  <a:schemeClr val="accent5">
                    <a:lumMod val="60000"/>
                    <a:lumOff val="40000"/>
                  </a:schemeClr>
                </a:solidFill>
              </a:rPr>
              <a:t>    </a:t>
            </a:r>
            <a:r>
              <a:rPr lang="es-MX" sz="2500" dirty="0">
                <a:solidFill>
                  <a:srgbClr val="92D050"/>
                </a:solidFill>
              </a:rPr>
              <a:t># Nariz: puntos clave 1 a 5</a:t>
            </a:r>
          </a:p>
          <a:p>
            <a:r>
              <a:rPr lang="es-MX" sz="2500" dirty="0">
                <a:solidFill>
                  <a:srgbClr val="FFC000"/>
                </a:solidFill>
              </a:rPr>
              <a:t>    1, 2, 3, 4, 5,</a:t>
            </a:r>
          </a:p>
          <a:p>
            <a:r>
              <a:rPr lang="es-MX" sz="2500" dirty="0">
                <a:solidFill>
                  <a:schemeClr val="accent5">
                    <a:lumMod val="60000"/>
                    <a:lumOff val="40000"/>
                  </a:schemeClr>
                </a:solidFill>
              </a:rPr>
              <a:t>    </a:t>
            </a:r>
            <a:r>
              <a:rPr lang="es-MX" sz="2500" dirty="0">
                <a:solidFill>
                  <a:srgbClr val="92D050"/>
                </a:solidFill>
              </a:rPr>
              <a:t># Boca: puntos clave 61 a 72</a:t>
            </a:r>
          </a:p>
          <a:p>
            <a:r>
              <a:rPr lang="es-MX" sz="2500" dirty="0">
                <a:solidFill>
                  <a:srgbClr val="FFC000"/>
                </a:solidFill>
              </a:rPr>
              <a:t>    61, 62, 63, 64, 65, 66, 67, 68, 69, 70, 71, 72,</a:t>
            </a:r>
          </a:p>
          <a:p>
            <a:r>
              <a:rPr lang="es-MX" sz="2500" dirty="0">
                <a:solidFill>
                  <a:schemeClr val="accent5">
                    <a:lumMod val="60000"/>
                    <a:lumOff val="40000"/>
                  </a:schemeClr>
                </a:solidFill>
              </a:rPr>
              <a:t>    </a:t>
            </a:r>
            <a:r>
              <a:rPr lang="es-MX" sz="2500" dirty="0">
                <a:solidFill>
                  <a:srgbClr val="92D050"/>
                </a:solidFill>
              </a:rPr>
              <a:t># Contorno de la cara: puntos clave 0, 17, 18, 19, 20, 21, 22, 23</a:t>
            </a:r>
          </a:p>
          <a:p>
            <a:r>
              <a:rPr lang="es-MX" sz="2500" dirty="0">
                <a:solidFill>
                  <a:srgbClr val="FFC000"/>
                </a:solidFill>
              </a:rPr>
              <a:t>    0, 17, 18, 19, 20, 21, 22, 23</a:t>
            </a:r>
          </a:p>
          <a:p>
            <a:r>
              <a:rPr lang="es-MX" sz="2500" dirty="0">
                <a:solidFill>
                  <a:srgbClr val="FFC000"/>
                </a:solidFill>
              </a:rPr>
              <a:t>]</a:t>
            </a:r>
          </a:p>
          <a:p>
            <a:endParaRPr lang="es-BO" sz="2500" dirty="0">
              <a:solidFill>
                <a:srgbClr val="00B0F0"/>
              </a:solidFill>
            </a:endParaRPr>
          </a:p>
          <a:p>
            <a:endParaRPr lang="es-BO" sz="2500" dirty="0">
              <a:solidFill>
                <a:srgbClr val="92D050"/>
              </a:solidFill>
            </a:endParaRPr>
          </a:p>
        </p:txBody>
      </p:sp>
    </p:spTree>
    <p:extLst>
      <p:ext uri="{BB962C8B-B14F-4D97-AF65-F5344CB8AC3E}">
        <p14:creationId xmlns:p14="http://schemas.microsoft.com/office/powerpoint/2010/main" val="206046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4B77285-3E8A-AC7D-0C6E-6EC8E92D43D3}"/>
              </a:ext>
            </a:extLst>
          </p:cNvPr>
          <p:cNvSpPr txBox="1"/>
          <p:nvPr/>
        </p:nvSpPr>
        <p:spPr>
          <a:xfrm>
            <a:off x="468349"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4A786331-2473-E37E-A43A-EEBA1E42B3C0}"/>
              </a:ext>
            </a:extLst>
          </p:cNvPr>
          <p:cNvSpPr txBox="1"/>
          <p:nvPr/>
        </p:nvSpPr>
        <p:spPr>
          <a:xfrm>
            <a:off x="355601" y="1752300"/>
            <a:ext cx="14041120" cy="7402026"/>
          </a:xfrm>
          <a:prstGeom prst="rect">
            <a:avLst/>
          </a:prstGeom>
          <a:noFill/>
        </p:spPr>
        <p:txBody>
          <a:bodyPr wrap="square">
            <a:spAutoFit/>
          </a:bodyPr>
          <a:lstStyle/>
          <a:p>
            <a:r>
              <a:rPr lang="es-MX" sz="2500" dirty="0">
                <a:solidFill>
                  <a:srgbClr val="92D050"/>
                </a:solidFill>
              </a:rPr>
              <a:t># Crear la interfaz gráfica</a:t>
            </a:r>
          </a:p>
          <a:p>
            <a:r>
              <a:rPr lang="es-MX" sz="2500" dirty="0" err="1">
                <a:solidFill>
                  <a:srgbClr val="00B0F0"/>
                </a:solidFill>
              </a:rPr>
              <a:t>root</a:t>
            </a:r>
            <a:r>
              <a:rPr lang="es-MX" sz="2500" dirty="0">
                <a:solidFill>
                  <a:srgbClr val="00B0F0"/>
                </a:solidFill>
              </a:rPr>
              <a:t> = </a:t>
            </a:r>
            <a:r>
              <a:rPr lang="es-MX" sz="2500" dirty="0" err="1"/>
              <a:t>tk.Tk</a:t>
            </a:r>
            <a:r>
              <a:rPr lang="es-MX" sz="2500" dirty="0">
                <a:solidFill>
                  <a:srgbClr val="2B05CB"/>
                </a:solidFill>
              </a:rPr>
              <a:t>()</a:t>
            </a:r>
          </a:p>
          <a:p>
            <a:r>
              <a:rPr lang="es-MX" sz="2500" dirty="0" err="1">
                <a:solidFill>
                  <a:srgbClr val="00B0F0"/>
                </a:solidFill>
              </a:rPr>
              <a:t>root.title</a:t>
            </a:r>
            <a:r>
              <a:rPr lang="es-MX" sz="2500" dirty="0">
                <a:solidFill>
                  <a:srgbClr val="0070C0"/>
                </a:solidFill>
              </a:rPr>
              <a:t>(</a:t>
            </a:r>
            <a:r>
              <a:rPr lang="es-MX" sz="2500" dirty="0"/>
              <a:t>"</a:t>
            </a:r>
            <a:r>
              <a:rPr lang="es-MX" sz="2500" dirty="0">
                <a:solidFill>
                  <a:srgbClr val="FF0000"/>
                </a:solidFill>
              </a:rPr>
              <a:t>Reconocimiento Facial</a:t>
            </a:r>
            <a:r>
              <a:rPr lang="es-MX" sz="2500" dirty="0"/>
              <a:t>"</a:t>
            </a:r>
            <a:r>
              <a:rPr lang="es-MX" sz="2500" dirty="0">
                <a:solidFill>
                  <a:srgbClr val="0070C0"/>
                </a:solidFill>
              </a:rPr>
              <a:t>)</a:t>
            </a:r>
          </a:p>
          <a:p>
            <a:endParaRPr lang="es-MX" sz="2500" dirty="0">
              <a:solidFill>
                <a:srgbClr val="00B0F0"/>
              </a:solidFill>
            </a:endParaRPr>
          </a:p>
          <a:p>
            <a:r>
              <a:rPr lang="es-MX" sz="2500" dirty="0">
                <a:solidFill>
                  <a:srgbClr val="92D050"/>
                </a:solidFill>
              </a:rPr>
              <a:t># Crear un </a:t>
            </a:r>
            <a:r>
              <a:rPr lang="es-MX" sz="2500" dirty="0" err="1">
                <a:solidFill>
                  <a:srgbClr val="92D050"/>
                </a:solidFill>
              </a:rPr>
              <a:t>frame</a:t>
            </a:r>
            <a:r>
              <a:rPr lang="es-MX" sz="2500" dirty="0">
                <a:solidFill>
                  <a:srgbClr val="92D050"/>
                </a:solidFill>
              </a:rPr>
              <a:t> para los botones y colocarlo en la parte superior</a:t>
            </a:r>
          </a:p>
          <a:p>
            <a:r>
              <a:rPr lang="es-MX" sz="2500" dirty="0" err="1">
                <a:solidFill>
                  <a:srgbClr val="00B0F0"/>
                </a:solidFill>
              </a:rPr>
              <a:t>frame_botones</a:t>
            </a:r>
            <a:r>
              <a:rPr lang="es-MX" sz="2500" dirty="0">
                <a:solidFill>
                  <a:srgbClr val="00B0F0"/>
                </a:solidFill>
              </a:rPr>
              <a:t> = </a:t>
            </a:r>
            <a:r>
              <a:rPr lang="es-MX" sz="2500" dirty="0" err="1"/>
              <a:t>tk.Frame</a:t>
            </a:r>
            <a:r>
              <a:rPr lang="es-MX" sz="2500" dirty="0">
                <a:solidFill>
                  <a:srgbClr val="00B0F0"/>
                </a:solidFill>
              </a:rPr>
              <a:t>(</a:t>
            </a:r>
            <a:r>
              <a:rPr lang="es-MX" sz="2500" dirty="0" err="1">
                <a:solidFill>
                  <a:srgbClr val="00B0F0"/>
                </a:solidFill>
              </a:rPr>
              <a:t>root</a:t>
            </a:r>
            <a:r>
              <a:rPr lang="es-MX" sz="2500" dirty="0">
                <a:solidFill>
                  <a:srgbClr val="00B0F0"/>
                </a:solidFill>
              </a:rPr>
              <a:t>)</a:t>
            </a:r>
          </a:p>
          <a:p>
            <a:r>
              <a:rPr lang="es-MX" sz="2500" dirty="0" err="1">
                <a:solidFill>
                  <a:srgbClr val="00B0F0"/>
                </a:solidFill>
              </a:rPr>
              <a:t>frame_botones.pack</a:t>
            </a:r>
            <a:r>
              <a:rPr lang="es-MX" sz="2500" dirty="0">
                <a:solidFill>
                  <a:srgbClr val="00B0F0"/>
                </a:solidFill>
              </a:rPr>
              <a:t>(</a:t>
            </a:r>
            <a:r>
              <a:rPr lang="es-MX" sz="2500" dirty="0" err="1">
                <a:solidFill>
                  <a:srgbClr val="00B0F0"/>
                </a:solidFill>
              </a:rPr>
              <a:t>side</a:t>
            </a:r>
            <a:r>
              <a:rPr lang="es-MX" sz="2500" dirty="0">
                <a:solidFill>
                  <a:srgbClr val="00B0F0"/>
                </a:solidFill>
              </a:rPr>
              <a:t>=</a:t>
            </a:r>
            <a:r>
              <a:rPr lang="es-MX" sz="2500" dirty="0" err="1"/>
              <a:t>tk.TOP</a:t>
            </a:r>
            <a:r>
              <a:rPr lang="es-MX" sz="2500" dirty="0">
                <a:solidFill>
                  <a:srgbClr val="00B0F0"/>
                </a:solidFill>
              </a:rPr>
              <a:t>, </a:t>
            </a:r>
            <a:r>
              <a:rPr lang="es-MX" sz="2500" dirty="0" err="1">
                <a:solidFill>
                  <a:srgbClr val="00B0F0"/>
                </a:solidFill>
              </a:rPr>
              <a:t>fill</a:t>
            </a:r>
            <a:r>
              <a:rPr lang="es-MX" sz="2500" dirty="0">
                <a:solidFill>
                  <a:srgbClr val="00B0F0"/>
                </a:solidFill>
              </a:rPr>
              <a:t>=</a:t>
            </a:r>
            <a:r>
              <a:rPr lang="es-MX" sz="2500" dirty="0" err="1"/>
              <a:t>tk.X</a:t>
            </a:r>
            <a:r>
              <a:rPr lang="es-MX" sz="2500" dirty="0">
                <a:solidFill>
                  <a:srgbClr val="00B0F0"/>
                </a:solidFill>
              </a:rPr>
              <a:t>)</a:t>
            </a:r>
          </a:p>
          <a:p>
            <a:endParaRPr lang="es-MX" sz="2500" dirty="0">
              <a:solidFill>
                <a:srgbClr val="00B0F0"/>
              </a:solidFill>
            </a:endParaRPr>
          </a:p>
          <a:p>
            <a:r>
              <a:rPr lang="es-MX" sz="2500" dirty="0">
                <a:solidFill>
                  <a:srgbClr val="92D050"/>
                </a:solidFill>
              </a:rPr>
              <a:t># Crear los botones y colocarlos dentro del </a:t>
            </a:r>
            <a:r>
              <a:rPr lang="es-MX" sz="2500" dirty="0" err="1">
                <a:solidFill>
                  <a:srgbClr val="92D050"/>
                </a:solidFill>
              </a:rPr>
              <a:t>frame</a:t>
            </a:r>
            <a:r>
              <a:rPr lang="es-MX" sz="2500" dirty="0">
                <a:solidFill>
                  <a:srgbClr val="92D050"/>
                </a:solidFill>
              </a:rPr>
              <a:t> en una sola fila</a:t>
            </a:r>
          </a:p>
          <a:p>
            <a:r>
              <a:rPr lang="es-MX" sz="2500" dirty="0" err="1">
                <a:solidFill>
                  <a:srgbClr val="00B0F0"/>
                </a:solidFill>
              </a:rPr>
              <a:t>btn_encender</a:t>
            </a:r>
            <a:r>
              <a:rPr lang="es-MX" sz="2500" dirty="0">
                <a:solidFill>
                  <a:srgbClr val="00B0F0"/>
                </a:solidFill>
              </a:rPr>
              <a:t> = </a:t>
            </a:r>
            <a:r>
              <a:rPr lang="es-MX" sz="2500" dirty="0" err="1"/>
              <a:t>tk.Button</a:t>
            </a:r>
            <a:r>
              <a:rPr lang="es-MX" sz="2500" dirty="0">
                <a:solidFill>
                  <a:srgbClr val="00B0F0"/>
                </a:solidFill>
              </a:rPr>
              <a:t>(</a:t>
            </a:r>
            <a:r>
              <a:rPr lang="es-MX" sz="2500" dirty="0" err="1">
                <a:solidFill>
                  <a:srgbClr val="00B0F0"/>
                </a:solidFill>
              </a:rPr>
              <a:t>frame_botones</a:t>
            </a:r>
            <a:r>
              <a:rPr lang="es-MX" sz="2500" dirty="0">
                <a:solidFill>
                  <a:srgbClr val="00B0F0"/>
                </a:solidFill>
              </a:rPr>
              <a:t>, </a:t>
            </a:r>
            <a:r>
              <a:rPr lang="es-MX" sz="2500" dirty="0" err="1">
                <a:solidFill>
                  <a:srgbClr val="00B0F0"/>
                </a:solidFill>
              </a:rPr>
              <a:t>text</a:t>
            </a:r>
            <a:r>
              <a:rPr lang="es-MX" sz="2500" dirty="0">
                <a:solidFill>
                  <a:srgbClr val="00B0F0"/>
                </a:solidFill>
              </a:rPr>
              <a:t>="</a:t>
            </a:r>
            <a:r>
              <a:rPr lang="es-MX" sz="2500" dirty="0">
                <a:solidFill>
                  <a:srgbClr val="FF0000"/>
                </a:solidFill>
              </a:rPr>
              <a:t>Encender Webcam</a:t>
            </a:r>
            <a:r>
              <a:rPr lang="es-MX" sz="2500" dirty="0">
                <a:solidFill>
                  <a:srgbClr val="00B0F0"/>
                </a:solidFill>
              </a:rPr>
              <a:t>", </a:t>
            </a:r>
            <a:r>
              <a:rPr lang="es-MX" sz="2500" dirty="0" err="1">
                <a:solidFill>
                  <a:srgbClr val="00B0F0"/>
                </a:solidFill>
              </a:rPr>
              <a:t>command</a:t>
            </a:r>
            <a:r>
              <a:rPr lang="es-MX" sz="2500" dirty="0">
                <a:solidFill>
                  <a:srgbClr val="00B0F0"/>
                </a:solidFill>
              </a:rPr>
              <a:t>=</a:t>
            </a:r>
            <a:r>
              <a:rPr lang="es-MX" sz="2500" dirty="0" err="1">
                <a:solidFill>
                  <a:srgbClr val="FAA960"/>
                </a:solidFill>
              </a:rPr>
              <a:t>encender_webcam</a:t>
            </a:r>
            <a:r>
              <a:rPr lang="es-MX" sz="2500" dirty="0">
                <a:solidFill>
                  <a:srgbClr val="00B0F0"/>
                </a:solidFill>
              </a:rPr>
              <a:t>)</a:t>
            </a:r>
          </a:p>
          <a:p>
            <a:r>
              <a:rPr lang="es-MX" sz="2500" dirty="0" err="1">
                <a:solidFill>
                  <a:srgbClr val="00B0F0"/>
                </a:solidFill>
              </a:rPr>
              <a:t>btn_encender.pack</a:t>
            </a:r>
            <a:r>
              <a:rPr lang="es-MX" sz="2500" dirty="0">
                <a:solidFill>
                  <a:srgbClr val="00B0F0"/>
                </a:solidFill>
              </a:rPr>
              <a:t>(</a:t>
            </a:r>
            <a:r>
              <a:rPr lang="es-MX" sz="2500" dirty="0" err="1">
                <a:solidFill>
                  <a:srgbClr val="00B0F0"/>
                </a:solidFill>
              </a:rPr>
              <a:t>side</a:t>
            </a:r>
            <a:r>
              <a:rPr lang="es-MX" sz="2500" dirty="0">
                <a:solidFill>
                  <a:srgbClr val="00B0F0"/>
                </a:solidFill>
              </a:rPr>
              <a:t>=</a:t>
            </a:r>
            <a:r>
              <a:rPr lang="es-MX" sz="2500" dirty="0" err="1">
                <a:solidFill>
                  <a:schemeClr val="tx1">
                    <a:lumMod val="95000"/>
                  </a:schemeClr>
                </a:solidFill>
              </a:rPr>
              <a:t>tk.LEFT</a:t>
            </a:r>
            <a:r>
              <a:rPr lang="es-MX" sz="2500" dirty="0">
                <a:solidFill>
                  <a:srgbClr val="00B0F0"/>
                </a:solidFill>
              </a:rPr>
              <a:t>, </a:t>
            </a:r>
            <a:r>
              <a:rPr lang="es-MX" sz="2500" dirty="0" err="1">
                <a:solidFill>
                  <a:srgbClr val="00B0F0"/>
                </a:solidFill>
              </a:rPr>
              <a:t>fill</a:t>
            </a:r>
            <a:r>
              <a:rPr lang="es-MX" sz="2500" dirty="0">
                <a:solidFill>
                  <a:srgbClr val="00B0F0"/>
                </a:solidFill>
              </a:rPr>
              <a:t>=</a:t>
            </a:r>
            <a:r>
              <a:rPr lang="es-MX" sz="2500" dirty="0" err="1">
                <a:solidFill>
                  <a:schemeClr val="tx1">
                    <a:lumMod val="95000"/>
                  </a:schemeClr>
                </a:solidFill>
              </a:rPr>
              <a:t>tk.X</a:t>
            </a:r>
            <a:r>
              <a:rPr lang="es-MX" sz="2500" dirty="0">
                <a:solidFill>
                  <a:srgbClr val="00B0F0"/>
                </a:solidFill>
              </a:rPr>
              <a:t>, </a:t>
            </a:r>
            <a:r>
              <a:rPr lang="es-MX" sz="2500" dirty="0" err="1">
                <a:solidFill>
                  <a:srgbClr val="00B0F0"/>
                </a:solidFill>
              </a:rPr>
              <a:t>expand</a:t>
            </a:r>
            <a:r>
              <a:rPr lang="es-MX" sz="2500" dirty="0">
                <a:solidFill>
                  <a:srgbClr val="00B0F0"/>
                </a:solidFill>
              </a:rPr>
              <a:t>=</a:t>
            </a:r>
            <a:r>
              <a:rPr lang="es-MX" sz="2500" dirty="0">
                <a:solidFill>
                  <a:srgbClr val="FFC000"/>
                </a:solidFill>
              </a:rPr>
              <a:t>True</a:t>
            </a:r>
            <a:r>
              <a:rPr lang="es-MX" sz="2500" dirty="0">
                <a:solidFill>
                  <a:srgbClr val="00B0F0"/>
                </a:solidFill>
              </a:rPr>
              <a:t>)</a:t>
            </a:r>
          </a:p>
          <a:p>
            <a:endParaRPr lang="es-MX" sz="2500" dirty="0">
              <a:solidFill>
                <a:srgbClr val="00B0F0"/>
              </a:solidFill>
            </a:endParaRPr>
          </a:p>
          <a:p>
            <a:r>
              <a:rPr lang="es-MX" sz="2500" dirty="0" err="1">
                <a:solidFill>
                  <a:srgbClr val="00B0F0"/>
                </a:solidFill>
              </a:rPr>
              <a:t>btn_apagar</a:t>
            </a:r>
            <a:r>
              <a:rPr lang="es-MX" sz="2500" dirty="0">
                <a:solidFill>
                  <a:srgbClr val="00B0F0"/>
                </a:solidFill>
              </a:rPr>
              <a:t> = </a:t>
            </a:r>
            <a:r>
              <a:rPr lang="es-MX" sz="2500" dirty="0" err="1">
                <a:solidFill>
                  <a:schemeClr val="tx1">
                    <a:lumMod val="95000"/>
                  </a:schemeClr>
                </a:solidFill>
              </a:rPr>
              <a:t>tk.Button</a:t>
            </a:r>
            <a:r>
              <a:rPr lang="es-MX" sz="2500" dirty="0">
                <a:solidFill>
                  <a:srgbClr val="00B0F0"/>
                </a:solidFill>
              </a:rPr>
              <a:t>(</a:t>
            </a:r>
            <a:r>
              <a:rPr lang="es-MX" sz="2500" dirty="0" err="1">
                <a:solidFill>
                  <a:srgbClr val="00B0F0"/>
                </a:solidFill>
              </a:rPr>
              <a:t>frame_botones</a:t>
            </a:r>
            <a:r>
              <a:rPr lang="es-MX" sz="2500" dirty="0">
                <a:solidFill>
                  <a:srgbClr val="00B0F0"/>
                </a:solidFill>
              </a:rPr>
              <a:t>, </a:t>
            </a:r>
            <a:r>
              <a:rPr lang="es-MX" sz="2500" dirty="0" err="1">
                <a:solidFill>
                  <a:srgbClr val="00B0F0"/>
                </a:solidFill>
              </a:rPr>
              <a:t>text</a:t>
            </a:r>
            <a:r>
              <a:rPr lang="es-MX" sz="2500" dirty="0">
                <a:solidFill>
                  <a:srgbClr val="00B0F0"/>
                </a:solidFill>
              </a:rPr>
              <a:t>="</a:t>
            </a:r>
            <a:r>
              <a:rPr lang="es-MX" sz="2500" dirty="0">
                <a:solidFill>
                  <a:srgbClr val="FF0000"/>
                </a:solidFill>
              </a:rPr>
              <a:t>Apagar Webcam</a:t>
            </a:r>
            <a:r>
              <a:rPr lang="es-MX" sz="2500" dirty="0">
                <a:solidFill>
                  <a:srgbClr val="00B0F0"/>
                </a:solidFill>
              </a:rPr>
              <a:t>", </a:t>
            </a:r>
            <a:r>
              <a:rPr lang="es-MX" sz="2500" dirty="0" err="1">
                <a:solidFill>
                  <a:srgbClr val="00B0F0"/>
                </a:solidFill>
              </a:rPr>
              <a:t>command</a:t>
            </a:r>
            <a:r>
              <a:rPr lang="es-MX" sz="2500" dirty="0">
                <a:solidFill>
                  <a:srgbClr val="00B0F0"/>
                </a:solidFill>
              </a:rPr>
              <a:t>=</a:t>
            </a:r>
            <a:r>
              <a:rPr lang="es-MX" sz="2500" dirty="0" err="1">
                <a:solidFill>
                  <a:srgbClr val="FFC000"/>
                </a:solidFill>
              </a:rPr>
              <a:t>apagar_webcam</a:t>
            </a:r>
            <a:r>
              <a:rPr lang="es-MX" sz="2500" dirty="0">
                <a:solidFill>
                  <a:srgbClr val="00B0F0"/>
                </a:solidFill>
              </a:rPr>
              <a:t>)</a:t>
            </a:r>
          </a:p>
          <a:p>
            <a:r>
              <a:rPr lang="es-MX" sz="2500" dirty="0" err="1">
                <a:solidFill>
                  <a:srgbClr val="00B0F0"/>
                </a:solidFill>
              </a:rPr>
              <a:t>btn_apagar.pack</a:t>
            </a:r>
            <a:r>
              <a:rPr lang="es-MX" sz="2500" dirty="0">
                <a:solidFill>
                  <a:srgbClr val="00B0F0"/>
                </a:solidFill>
              </a:rPr>
              <a:t>(</a:t>
            </a:r>
            <a:r>
              <a:rPr lang="es-MX" sz="2500" dirty="0" err="1">
                <a:solidFill>
                  <a:srgbClr val="00B0F0"/>
                </a:solidFill>
              </a:rPr>
              <a:t>side</a:t>
            </a:r>
            <a:r>
              <a:rPr lang="es-MX" sz="2500" dirty="0">
                <a:solidFill>
                  <a:srgbClr val="00B0F0"/>
                </a:solidFill>
              </a:rPr>
              <a:t>=</a:t>
            </a:r>
            <a:r>
              <a:rPr lang="es-MX" sz="2500" dirty="0" err="1">
                <a:solidFill>
                  <a:schemeClr val="tx1">
                    <a:lumMod val="95000"/>
                  </a:schemeClr>
                </a:solidFill>
              </a:rPr>
              <a:t>tk.LEFT</a:t>
            </a:r>
            <a:r>
              <a:rPr lang="es-MX" sz="2500" dirty="0">
                <a:solidFill>
                  <a:srgbClr val="00B0F0"/>
                </a:solidFill>
              </a:rPr>
              <a:t>, </a:t>
            </a:r>
            <a:r>
              <a:rPr lang="es-MX" sz="2500" dirty="0" err="1">
                <a:solidFill>
                  <a:srgbClr val="00B0F0"/>
                </a:solidFill>
              </a:rPr>
              <a:t>fill</a:t>
            </a:r>
            <a:r>
              <a:rPr lang="es-MX" sz="2500" dirty="0">
                <a:solidFill>
                  <a:srgbClr val="00B0F0"/>
                </a:solidFill>
              </a:rPr>
              <a:t>=</a:t>
            </a:r>
            <a:r>
              <a:rPr lang="es-MX" sz="2500" dirty="0" err="1">
                <a:solidFill>
                  <a:schemeClr val="tx1">
                    <a:lumMod val="95000"/>
                  </a:schemeClr>
                </a:solidFill>
              </a:rPr>
              <a:t>tk.X</a:t>
            </a:r>
            <a:r>
              <a:rPr lang="es-MX" sz="2500" dirty="0">
                <a:solidFill>
                  <a:srgbClr val="00B0F0"/>
                </a:solidFill>
              </a:rPr>
              <a:t>, </a:t>
            </a:r>
            <a:r>
              <a:rPr lang="es-MX" sz="2500" dirty="0" err="1">
                <a:solidFill>
                  <a:srgbClr val="00B0F0"/>
                </a:solidFill>
              </a:rPr>
              <a:t>expand</a:t>
            </a:r>
            <a:r>
              <a:rPr lang="es-MX" sz="2500" dirty="0">
                <a:solidFill>
                  <a:srgbClr val="00B0F0"/>
                </a:solidFill>
              </a:rPr>
              <a:t>=</a:t>
            </a:r>
            <a:r>
              <a:rPr lang="es-MX" sz="2500" dirty="0">
                <a:solidFill>
                  <a:srgbClr val="FFC000"/>
                </a:solidFill>
              </a:rPr>
              <a:t>True</a:t>
            </a:r>
            <a:r>
              <a:rPr lang="es-MX" sz="2500" dirty="0">
                <a:solidFill>
                  <a:srgbClr val="00B0F0"/>
                </a:solidFill>
              </a:rPr>
              <a:t>)</a:t>
            </a:r>
          </a:p>
          <a:p>
            <a:endParaRPr lang="es-MX" sz="2500" dirty="0">
              <a:solidFill>
                <a:srgbClr val="00B0F0"/>
              </a:solidFill>
            </a:endParaRPr>
          </a:p>
          <a:p>
            <a:endParaRPr lang="es-BO" sz="2500" dirty="0">
              <a:solidFill>
                <a:srgbClr val="00B0F0"/>
              </a:solidFill>
            </a:endParaRPr>
          </a:p>
          <a:p>
            <a:endParaRPr lang="es-BO" sz="2500" dirty="0">
              <a:solidFill>
                <a:srgbClr val="92D050"/>
              </a:solidFill>
            </a:endParaRPr>
          </a:p>
        </p:txBody>
      </p:sp>
      <p:sp>
        <p:nvSpPr>
          <p:cNvPr id="5" name="Text 0">
            <a:extLst>
              <a:ext uri="{FF2B5EF4-FFF2-40B4-BE49-F238E27FC236}">
                <a16:creationId xmlns:a16="http://schemas.microsoft.com/office/drawing/2014/main" id="{46E72F7E-E2D7-16FD-E5F1-33ABA570AC35}"/>
              </a:ext>
            </a:extLst>
          </p:cNvPr>
          <p:cNvSpPr/>
          <p:nvPr/>
        </p:nvSpPr>
        <p:spPr>
          <a:xfrm>
            <a:off x="138552" y="1341481"/>
            <a:ext cx="10328510" cy="573379"/>
          </a:xfrm>
          <a:prstGeom prst="rect">
            <a:avLst/>
          </a:prstGeom>
          <a:noFill/>
          <a:ln/>
        </p:spPr>
        <p:txBody>
          <a:bodyPr wrap="square" lIns="0" tIns="0" rIns="0" bIns="0" rtlCol="0" anchor="t"/>
          <a:lstStyle/>
          <a:p>
            <a:pPr lvl="1" algn="just">
              <a:spcBef>
                <a:spcPts val="600"/>
              </a:spcBef>
            </a:pPr>
            <a:r>
              <a:rPr lang="es-ES" sz="2000" b="1" kern="1400" dirty="0">
                <a:latin typeface="Unbounded" panose="020B0604020202020204" charset="0"/>
                <a:ea typeface="Times New Roman" panose="02020603050405020304" pitchFamily="18" charset="0"/>
                <a:cs typeface="Times New Roman" panose="02020603050405020304" pitchFamily="18" charset="0"/>
              </a:rPr>
              <a:t>Interfaz grafica de usuario</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365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A9FC0E7-4184-E5E1-9C86-C11502B2FA1E}"/>
              </a:ext>
            </a:extLst>
          </p:cNvPr>
          <p:cNvSpPr txBox="1"/>
          <p:nvPr/>
        </p:nvSpPr>
        <p:spPr>
          <a:xfrm>
            <a:off x="172720" y="175974"/>
            <a:ext cx="14122400" cy="7525137"/>
          </a:xfrm>
          <a:prstGeom prst="rect">
            <a:avLst/>
          </a:prstGeom>
          <a:noFill/>
        </p:spPr>
        <p:txBody>
          <a:bodyPr wrap="square">
            <a:spAutoFit/>
          </a:bodyPr>
          <a:lstStyle/>
          <a:p>
            <a:r>
              <a:rPr lang="es-MX" sz="2300" dirty="0" err="1">
                <a:solidFill>
                  <a:srgbClr val="00B0F0"/>
                </a:solidFill>
              </a:rPr>
              <a:t>btn_guardar</a:t>
            </a:r>
            <a:r>
              <a:rPr lang="es-MX" sz="2300" dirty="0">
                <a:solidFill>
                  <a:srgbClr val="00B0F0"/>
                </a:solidFill>
              </a:rPr>
              <a:t> = </a:t>
            </a:r>
            <a:r>
              <a:rPr lang="es-MX" sz="2300" dirty="0" err="1"/>
              <a:t>tk.Button</a:t>
            </a:r>
            <a:r>
              <a:rPr lang="es-MX" sz="2300" dirty="0">
                <a:solidFill>
                  <a:srgbClr val="00B0F0"/>
                </a:solidFill>
              </a:rPr>
              <a:t>(</a:t>
            </a:r>
            <a:r>
              <a:rPr lang="es-MX" sz="2300" dirty="0" err="1">
                <a:solidFill>
                  <a:srgbClr val="00B0F0"/>
                </a:solidFill>
              </a:rPr>
              <a:t>frame_botones</a:t>
            </a:r>
            <a:r>
              <a:rPr lang="es-MX" sz="2300" dirty="0">
                <a:solidFill>
                  <a:srgbClr val="00B0F0"/>
                </a:solidFill>
              </a:rPr>
              <a:t>, </a:t>
            </a:r>
            <a:r>
              <a:rPr lang="es-MX" sz="2300" dirty="0" err="1">
                <a:solidFill>
                  <a:srgbClr val="00B0F0"/>
                </a:solidFill>
              </a:rPr>
              <a:t>text</a:t>
            </a:r>
            <a:r>
              <a:rPr lang="es-MX" sz="2300" dirty="0">
                <a:solidFill>
                  <a:srgbClr val="00B0F0"/>
                </a:solidFill>
              </a:rPr>
              <a:t>="</a:t>
            </a:r>
            <a:r>
              <a:rPr lang="es-MX" sz="2300" dirty="0">
                <a:solidFill>
                  <a:srgbClr val="FF0000"/>
                </a:solidFill>
              </a:rPr>
              <a:t>Guardar Captura</a:t>
            </a:r>
            <a:r>
              <a:rPr lang="es-MX" sz="2300" dirty="0">
                <a:solidFill>
                  <a:srgbClr val="00B0F0"/>
                </a:solidFill>
              </a:rPr>
              <a:t>", </a:t>
            </a:r>
            <a:r>
              <a:rPr lang="es-MX" sz="2300" dirty="0" err="1">
                <a:solidFill>
                  <a:srgbClr val="00B0F0"/>
                </a:solidFill>
              </a:rPr>
              <a:t>command</a:t>
            </a:r>
            <a:r>
              <a:rPr lang="es-MX" sz="2300" dirty="0">
                <a:solidFill>
                  <a:srgbClr val="00B0F0"/>
                </a:solidFill>
              </a:rPr>
              <a:t>=</a:t>
            </a:r>
            <a:r>
              <a:rPr lang="es-MX" sz="2300" dirty="0" err="1">
                <a:solidFill>
                  <a:srgbClr val="FFC000"/>
                </a:solidFill>
              </a:rPr>
              <a:t>guardar_captura</a:t>
            </a:r>
            <a:r>
              <a:rPr lang="es-MX" sz="2300" dirty="0">
                <a:solidFill>
                  <a:srgbClr val="00B0F0"/>
                </a:solidFill>
              </a:rPr>
              <a:t>)</a:t>
            </a:r>
          </a:p>
          <a:p>
            <a:r>
              <a:rPr lang="es-MX" sz="2300" dirty="0" err="1">
                <a:solidFill>
                  <a:srgbClr val="00B0F0"/>
                </a:solidFill>
              </a:rPr>
              <a:t>btn_guardar.pack</a:t>
            </a:r>
            <a:r>
              <a:rPr lang="es-MX" sz="2300" dirty="0">
                <a:solidFill>
                  <a:srgbClr val="00B0F0"/>
                </a:solidFill>
              </a:rPr>
              <a:t>(</a:t>
            </a:r>
            <a:r>
              <a:rPr lang="es-MX" sz="2300" dirty="0" err="1">
                <a:solidFill>
                  <a:srgbClr val="00B0F0"/>
                </a:solidFill>
              </a:rPr>
              <a:t>side</a:t>
            </a:r>
            <a:r>
              <a:rPr lang="es-MX" sz="2300" dirty="0">
                <a:solidFill>
                  <a:srgbClr val="00B0F0"/>
                </a:solidFill>
              </a:rPr>
              <a:t>=</a:t>
            </a:r>
            <a:r>
              <a:rPr lang="es-MX" sz="2300" dirty="0" err="1"/>
              <a:t>tk.LEFT</a:t>
            </a:r>
            <a:r>
              <a:rPr lang="es-MX" sz="2300" dirty="0">
                <a:solidFill>
                  <a:srgbClr val="00B0F0"/>
                </a:solidFill>
              </a:rPr>
              <a:t>, </a:t>
            </a:r>
            <a:r>
              <a:rPr lang="es-MX" sz="2300" dirty="0" err="1">
                <a:solidFill>
                  <a:srgbClr val="00B0F0"/>
                </a:solidFill>
              </a:rPr>
              <a:t>fill</a:t>
            </a:r>
            <a:r>
              <a:rPr lang="es-MX" sz="2300" dirty="0">
                <a:solidFill>
                  <a:srgbClr val="00B0F0"/>
                </a:solidFill>
              </a:rPr>
              <a:t>=</a:t>
            </a:r>
            <a:r>
              <a:rPr lang="es-MX" sz="2300" dirty="0" err="1"/>
              <a:t>tk.X</a:t>
            </a:r>
            <a:r>
              <a:rPr lang="es-MX" sz="2300" dirty="0">
                <a:solidFill>
                  <a:srgbClr val="00B0F0"/>
                </a:solidFill>
              </a:rPr>
              <a:t>, </a:t>
            </a:r>
            <a:r>
              <a:rPr lang="es-MX" sz="2300" dirty="0" err="1">
                <a:solidFill>
                  <a:srgbClr val="00B0F0"/>
                </a:solidFill>
              </a:rPr>
              <a:t>expand</a:t>
            </a:r>
            <a:r>
              <a:rPr lang="es-MX" sz="2300" dirty="0">
                <a:solidFill>
                  <a:srgbClr val="00B0F0"/>
                </a:solidFill>
              </a:rPr>
              <a:t>=</a:t>
            </a:r>
            <a:r>
              <a:rPr lang="es-MX" sz="2300" dirty="0">
                <a:solidFill>
                  <a:schemeClr val="accent4">
                    <a:lumMod val="40000"/>
                    <a:lumOff val="60000"/>
                  </a:schemeClr>
                </a:solidFill>
              </a:rPr>
              <a:t>True</a:t>
            </a:r>
            <a:r>
              <a:rPr lang="es-MX" sz="2300" dirty="0">
                <a:solidFill>
                  <a:srgbClr val="00B0F0"/>
                </a:solidFill>
              </a:rPr>
              <a:t>)</a:t>
            </a:r>
          </a:p>
          <a:p>
            <a:endParaRPr lang="es-MX" sz="2300" dirty="0">
              <a:solidFill>
                <a:srgbClr val="00B0F0"/>
              </a:solidFill>
            </a:endParaRPr>
          </a:p>
          <a:p>
            <a:r>
              <a:rPr lang="es-MX" sz="2300" dirty="0" err="1">
                <a:solidFill>
                  <a:srgbClr val="00B0F0"/>
                </a:solidFill>
              </a:rPr>
              <a:t>btn_comparar</a:t>
            </a:r>
            <a:r>
              <a:rPr lang="es-MX" sz="2300" dirty="0">
                <a:solidFill>
                  <a:srgbClr val="00B0F0"/>
                </a:solidFill>
              </a:rPr>
              <a:t> = </a:t>
            </a:r>
            <a:r>
              <a:rPr lang="es-MX" sz="2300" dirty="0" err="1"/>
              <a:t>tk.Button</a:t>
            </a:r>
            <a:r>
              <a:rPr lang="es-MX" sz="2300" dirty="0">
                <a:solidFill>
                  <a:srgbClr val="00B0F0"/>
                </a:solidFill>
              </a:rPr>
              <a:t>(</a:t>
            </a:r>
            <a:r>
              <a:rPr lang="es-MX" sz="2300" dirty="0" err="1">
                <a:solidFill>
                  <a:srgbClr val="00B0F0"/>
                </a:solidFill>
              </a:rPr>
              <a:t>frame_botones</a:t>
            </a:r>
            <a:r>
              <a:rPr lang="es-MX" sz="2300" dirty="0">
                <a:solidFill>
                  <a:srgbClr val="00B0F0"/>
                </a:solidFill>
              </a:rPr>
              <a:t>, </a:t>
            </a:r>
            <a:r>
              <a:rPr lang="es-MX" sz="2300" dirty="0" err="1">
                <a:solidFill>
                  <a:srgbClr val="00B0F0"/>
                </a:solidFill>
              </a:rPr>
              <a:t>text</a:t>
            </a:r>
            <a:r>
              <a:rPr lang="es-MX" sz="2300" dirty="0">
                <a:solidFill>
                  <a:srgbClr val="00B0F0"/>
                </a:solidFill>
              </a:rPr>
              <a:t>="</a:t>
            </a:r>
            <a:r>
              <a:rPr lang="es-MX" sz="2300" dirty="0">
                <a:solidFill>
                  <a:srgbClr val="FF0000"/>
                </a:solidFill>
              </a:rPr>
              <a:t>Comparar Captura</a:t>
            </a:r>
            <a:r>
              <a:rPr lang="es-MX" sz="2300" dirty="0">
                <a:solidFill>
                  <a:srgbClr val="00B0F0"/>
                </a:solidFill>
              </a:rPr>
              <a:t>", </a:t>
            </a:r>
            <a:r>
              <a:rPr lang="es-MX" sz="2300" dirty="0" err="1">
                <a:solidFill>
                  <a:srgbClr val="00B0F0"/>
                </a:solidFill>
              </a:rPr>
              <a:t>command</a:t>
            </a:r>
            <a:r>
              <a:rPr lang="es-MX" sz="2300" dirty="0">
                <a:solidFill>
                  <a:srgbClr val="00B0F0"/>
                </a:solidFill>
              </a:rPr>
              <a:t>=</a:t>
            </a:r>
            <a:r>
              <a:rPr lang="es-MX" sz="2300" dirty="0" err="1">
                <a:solidFill>
                  <a:srgbClr val="FFC000"/>
                </a:solidFill>
              </a:rPr>
              <a:t>comparar_captura</a:t>
            </a:r>
            <a:r>
              <a:rPr lang="es-MX" sz="2300" dirty="0">
                <a:solidFill>
                  <a:srgbClr val="00B0F0"/>
                </a:solidFill>
              </a:rPr>
              <a:t>)</a:t>
            </a:r>
          </a:p>
          <a:p>
            <a:r>
              <a:rPr lang="es-MX" sz="2300" dirty="0" err="1">
                <a:solidFill>
                  <a:srgbClr val="00B0F0"/>
                </a:solidFill>
              </a:rPr>
              <a:t>btn_comparar.pack</a:t>
            </a:r>
            <a:r>
              <a:rPr lang="es-MX" sz="2300" dirty="0">
                <a:solidFill>
                  <a:srgbClr val="00B0F0"/>
                </a:solidFill>
              </a:rPr>
              <a:t>(</a:t>
            </a:r>
            <a:r>
              <a:rPr lang="es-MX" sz="2300" dirty="0" err="1">
                <a:solidFill>
                  <a:srgbClr val="00B0F0"/>
                </a:solidFill>
              </a:rPr>
              <a:t>side</a:t>
            </a:r>
            <a:r>
              <a:rPr lang="es-MX" sz="2300" dirty="0">
                <a:solidFill>
                  <a:srgbClr val="00B0F0"/>
                </a:solidFill>
              </a:rPr>
              <a:t>=</a:t>
            </a:r>
            <a:r>
              <a:rPr lang="es-MX" sz="2300" dirty="0" err="1"/>
              <a:t>tk.LEFT</a:t>
            </a:r>
            <a:r>
              <a:rPr lang="es-MX" sz="2300" dirty="0">
                <a:solidFill>
                  <a:srgbClr val="00B0F0"/>
                </a:solidFill>
              </a:rPr>
              <a:t>, </a:t>
            </a:r>
            <a:r>
              <a:rPr lang="es-MX" sz="2300" dirty="0" err="1">
                <a:solidFill>
                  <a:srgbClr val="00B0F0"/>
                </a:solidFill>
              </a:rPr>
              <a:t>fill</a:t>
            </a:r>
            <a:r>
              <a:rPr lang="es-MX" sz="2300" dirty="0">
                <a:solidFill>
                  <a:srgbClr val="00B0F0"/>
                </a:solidFill>
              </a:rPr>
              <a:t>=</a:t>
            </a:r>
            <a:r>
              <a:rPr lang="es-MX" sz="2300" dirty="0" err="1"/>
              <a:t>tk.X</a:t>
            </a:r>
            <a:r>
              <a:rPr lang="es-MX" sz="2300" dirty="0">
                <a:solidFill>
                  <a:srgbClr val="00B0F0"/>
                </a:solidFill>
              </a:rPr>
              <a:t>, </a:t>
            </a:r>
            <a:r>
              <a:rPr lang="es-MX" sz="2300" dirty="0" err="1">
                <a:solidFill>
                  <a:srgbClr val="00B0F0"/>
                </a:solidFill>
              </a:rPr>
              <a:t>expand</a:t>
            </a:r>
            <a:r>
              <a:rPr lang="es-MX" sz="2300" dirty="0">
                <a:solidFill>
                  <a:srgbClr val="00B0F0"/>
                </a:solidFill>
              </a:rPr>
              <a:t>=</a:t>
            </a:r>
            <a:r>
              <a:rPr lang="es-MX" sz="2300" dirty="0">
                <a:solidFill>
                  <a:schemeClr val="accent4">
                    <a:lumMod val="40000"/>
                    <a:lumOff val="60000"/>
                  </a:schemeClr>
                </a:solidFill>
              </a:rPr>
              <a:t>True</a:t>
            </a:r>
            <a:r>
              <a:rPr lang="es-MX" sz="2300" dirty="0">
                <a:solidFill>
                  <a:srgbClr val="00B0F0"/>
                </a:solidFill>
              </a:rPr>
              <a:t>)</a:t>
            </a:r>
          </a:p>
          <a:p>
            <a:endParaRPr lang="es-MX" sz="2300" dirty="0">
              <a:solidFill>
                <a:srgbClr val="00B0F0"/>
              </a:solidFill>
            </a:endParaRPr>
          </a:p>
          <a:p>
            <a:r>
              <a:rPr lang="es-MX" sz="2300" dirty="0" err="1">
                <a:solidFill>
                  <a:srgbClr val="00B0F0"/>
                </a:solidFill>
              </a:rPr>
              <a:t>btn_reconocimiento</a:t>
            </a:r>
            <a:r>
              <a:rPr lang="es-MX" sz="2300" dirty="0">
                <a:solidFill>
                  <a:srgbClr val="00B0F0"/>
                </a:solidFill>
              </a:rPr>
              <a:t> = </a:t>
            </a:r>
            <a:r>
              <a:rPr lang="es-MX" sz="2300" dirty="0" err="1"/>
              <a:t>tk.Button</a:t>
            </a:r>
            <a:r>
              <a:rPr lang="es-MX" sz="2300" dirty="0">
                <a:solidFill>
                  <a:srgbClr val="00B0F0"/>
                </a:solidFill>
              </a:rPr>
              <a:t>(</a:t>
            </a:r>
            <a:r>
              <a:rPr lang="es-MX" sz="2300" dirty="0" err="1">
                <a:solidFill>
                  <a:srgbClr val="00B0F0"/>
                </a:solidFill>
              </a:rPr>
              <a:t>frame_botones</a:t>
            </a:r>
            <a:r>
              <a:rPr lang="es-MX" sz="2300" dirty="0">
                <a:solidFill>
                  <a:srgbClr val="00B0F0"/>
                </a:solidFill>
              </a:rPr>
              <a:t>, </a:t>
            </a:r>
            <a:r>
              <a:rPr lang="es-MX" sz="2300" dirty="0" err="1">
                <a:solidFill>
                  <a:srgbClr val="00B0F0"/>
                </a:solidFill>
              </a:rPr>
              <a:t>text</a:t>
            </a:r>
            <a:r>
              <a:rPr lang="es-MX" sz="2300" dirty="0">
                <a:solidFill>
                  <a:srgbClr val="00B0F0"/>
                </a:solidFill>
              </a:rPr>
              <a:t>="</a:t>
            </a:r>
            <a:r>
              <a:rPr lang="es-MX" sz="2300" dirty="0">
                <a:solidFill>
                  <a:srgbClr val="FF0000"/>
                </a:solidFill>
              </a:rPr>
              <a:t>Iniciar Reconocimiento</a:t>
            </a:r>
            <a:r>
              <a:rPr lang="es-MX" sz="2300" dirty="0">
                <a:solidFill>
                  <a:srgbClr val="00B0F0"/>
                </a:solidFill>
              </a:rPr>
              <a:t>", </a:t>
            </a:r>
            <a:r>
              <a:rPr lang="es-MX" sz="2300" dirty="0" err="1">
                <a:solidFill>
                  <a:srgbClr val="00B0F0"/>
                </a:solidFill>
              </a:rPr>
              <a:t>command</a:t>
            </a:r>
            <a:r>
              <a:rPr lang="es-MX" sz="2300" dirty="0">
                <a:solidFill>
                  <a:srgbClr val="00B0F0"/>
                </a:solidFill>
              </a:rPr>
              <a:t>=</a:t>
            </a:r>
            <a:r>
              <a:rPr lang="es-MX" sz="2300" dirty="0" err="1">
                <a:solidFill>
                  <a:srgbClr val="FFC000"/>
                </a:solidFill>
              </a:rPr>
              <a:t>iniciar_reconocimiento</a:t>
            </a:r>
            <a:r>
              <a:rPr lang="es-MX" sz="2300" dirty="0">
                <a:solidFill>
                  <a:srgbClr val="00B0F0"/>
                </a:solidFill>
              </a:rPr>
              <a:t>)</a:t>
            </a:r>
          </a:p>
          <a:p>
            <a:r>
              <a:rPr lang="es-MX" sz="2300" dirty="0" err="1">
                <a:solidFill>
                  <a:srgbClr val="00B0F0"/>
                </a:solidFill>
              </a:rPr>
              <a:t>btn_reconocimiento.pack</a:t>
            </a:r>
            <a:r>
              <a:rPr lang="es-MX" sz="2300" dirty="0">
                <a:solidFill>
                  <a:srgbClr val="00B0F0"/>
                </a:solidFill>
              </a:rPr>
              <a:t>(</a:t>
            </a:r>
            <a:r>
              <a:rPr lang="es-MX" sz="2300" dirty="0" err="1">
                <a:solidFill>
                  <a:srgbClr val="00B0F0"/>
                </a:solidFill>
              </a:rPr>
              <a:t>side</a:t>
            </a:r>
            <a:r>
              <a:rPr lang="es-MX" sz="2300" dirty="0">
                <a:solidFill>
                  <a:srgbClr val="00B0F0"/>
                </a:solidFill>
              </a:rPr>
              <a:t>=</a:t>
            </a:r>
            <a:r>
              <a:rPr lang="es-MX" sz="2300" dirty="0" err="1"/>
              <a:t>tk.LEFT</a:t>
            </a:r>
            <a:r>
              <a:rPr lang="es-MX" sz="2300" dirty="0">
                <a:solidFill>
                  <a:srgbClr val="00B0F0"/>
                </a:solidFill>
              </a:rPr>
              <a:t>, </a:t>
            </a:r>
            <a:r>
              <a:rPr lang="es-MX" sz="2300" dirty="0" err="1">
                <a:solidFill>
                  <a:srgbClr val="00B0F0"/>
                </a:solidFill>
              </a:rPr>
              <a:t>fill</a:t>
            </a:r>
            <a:r>
              <a:rPr lang="es-MX" sz="2300" dirty="0">
                <a:solidFill>
                  <a:srgbClr val="00B0F0"/>
                </a:solidFill>
              </a:rPr>
              <a:t>=</a:t>
            </a:r>
            <a:r>
              <a:rPr lang="es-MX" sz="2300" dirty="0" err="1"/>
              <a:t>tk.X</a:t>
            </a:r>
            <a:r>
              <a:rPr lang="es-MX" sz="2300" dirty="0">
                <a:solidFill>
                  <a:srgbClr val="00B0F0"/>
                </a:solidFill>
              </a:rPr>
              <a:t>, </a:t>
            </a:r>
            <a:r>
              <a:rPr lang="es-MX" sz="2300" dirty="0" err="1">
                <a:solidFill>
                  <a:srgbClr val="00B0F0"/>
                </a:solidFill>
              </a:rPr>
              <a:t>expand</a:t>
            </a:r>
            <a:r>
              <a:rPr lang="es-MX" sz="2300" dirty="0">
                <a:solidFill>
                  <a:srgbClr val="00B0F0"/>
                </a:solidFill>
              </a:rPr>
              <a:t>=</a:t>
            </a:r>
            <a:r>
              <a:rPr lang="es-MX" sz="2300" dirty="0">
                <a:solidFill>
                  <a:schemeClr val="accent4">
                    <a:lumMod val="40000"/>
                    <a:lumOff val="60000"/>
                  </a:schemeClr>
                </a:solidFill>
              </a:rPr>
              <a:t>True</a:t>
            </a:r>
            <a:r>
              <a:rPr lang="es-MX" sz="2300" dirty="0">
                <a:solidFill>
                  <a:srgbClr val="00B0F0"/>
                </a:solidFill>
              </a:rPr>
              <a:t>)</a:t>
            </a:r>
          </a:p>
          <a:p>
            <a:endParaRPr lang="es-MX" sz="2300" dirty="0">
              <a:solidFill>
                <a:srgbClr val="00B0F0"/>
              </a:solidFill>
            </a:endParaRPr>
          </a:p>
          <a:p>
            <a:r>
              <a:rPr lang="es-MX" sz="2300" dirty="0" err="1">
                <a:solidFill>
                  <a:srgbClr val="00B0F0"/>
                </a:solidFill>
              </a:rPr>
              <a:t>btn_detener_reconocimiento</a:t>
            </a:r>
            <a:r>
              <a:rPr lang="es-MX" sz="2300" dirty="0">
                <a:solidFill>
                  <a:srgbClr val="00B0F0"/>
                </a:solidFill>
              </a:rPr>
              <a:t> = </a:t>
            </a:r>
            <a:r>
              <a:rPr lang="es-MX" sz="2300" dirty="0" err="1"/>
              <a:t>tk.Button</a:t>
            </a:r>
            <a:r>
              <a:rPr lang="es-MX" sz="2300" dirty="0">
                <a:solidFill>
                  <a:srgbClr val="00B0F0"/>
                </a:solidFill>
              </a:rPr>
              <a:t>(</a:t>
            </a:r>
            <a:r>
              <a:rPr lang="es-MX" sz="2300" dirty="0" err="1">
                <a:solidFill>
                  <a:srgbClr val="00B0F0"/>
                </a:solidFill>
              </a:rPr>
              <a:t>frame_botones</a:t>
            </a:r>
            <a:r>
              <a:rPr lang="es-MX" sz="2300" dirty="0">
                <a:solidFill>
                  <a:srgbClr val="00B0F0"/>
                </a:solidFill>
              </a:rPr>
              <a:t>, </a:t>
            </a:r>
            <a:r>
              <a:rPr lang="es-MX" sz="2300" dirty="0" err="1">
                <a:solidFill>
                  <a:srgbClr val="00B0F0"/>
                </a:solidFill>
              </a:rPr>
              <a:t>text</a:t>
            </a:r>
            <a:r>
              <a:rPr lang="es-MX" sz="2300" dirty="0">
                <a:solidFill>
                  <a:srgbClr val="00B0F0"/>
                </a:solidFill>
              </a:rPr>
              <a:t>="</a:t>
            </a:r>
            <a:r>
              <a:rPr lang="es-MX" sz="2300" dirty="0">
                <a:solidFill>
                  <a:srgbClr val="FF0000"/>
                </a:solidFill>
              </a:rPr>
              <a:t>Detener Reconocimiento</a:t>
            </a:r>
            <a:r>
              <a:rPr lang="es-MX" sz="2300" dirty="0">
                <a:solidFill>
                  <a:srgbClr val="00B0F0"/>
                </a:solidFill>
              </a:rPr>
              <a:t>", </a:t>
            </a:r>
            <a:r>
              <a:rPr lang="es-MX" sz="2300" dirty="0" err="1">
                <a:solidFill>
                  <a:srgbClr val="00B0F0"/>
                </a:solidFill>
              </a:rPr>
              <a:t>command</a:t>
            </a:r>
            <a:r>
              <a:rPr lang="es-MX" sz="2300" dirty="0">
                <a:solidFill>
                  <a:srgbClr val="00B0F0"/>
                </a:solidFill>
              </a:rPr>
              <a:t>=</a:t>
            </a:r>
            <a:r>
              <a:rPr lang="es-MX" sz="2300" dirty="0" err="1">
                <a:solidFill>
                  <a:srgbClr val="FFC000"/>
                </a:solidFill>
              </a:rPr>
              <a:t>detener_reconocimiento</a:t>
            </a:r>
            <a:r>
              <a:rPr lang="es-MX" sz="2300" dirty="0">
                <a:solidFill>
                  <a:srgbClr val="00B0F0"/>
                </a:solidFill>
              </a:rPr>
              <a:t>)</a:t>
            </a:r>
          </a:p>
          <a:p>
            <a:r>
              <a:rPr lang="es-MX" sz="2300" dirty="0" err="1">
                <a:solidFill>
                  <a:srgbClr val="00B0F0"/>
                </a:solidFill>
              </a:rPr>
              <a:t>btn_detener_reconocimiento.pack</a:t>
            </a:r>
            <a:r>
              <a:rPr lang="es-MX" sz="2300" dirty="0">
                <a:solidFill>
                  <a:srgbClr val="00B0F0"/>
                </a:solidFill>
              </a:rPr>
              <a:t>(</a:t>
            </a:r>
            <a:r>
              <a:rPr lang="es-MX" sz="2300" dirty="0" err="1">
                <a:solidFill>
                  <a:srgbClr val="00B0F0"/>
                </a:solidFill>
              </a:rPr>
              <a:t>side</a:t>
            </a:r>
            <a:r>
              <a:rPr lang="es-MX" sz="2300" dirty="0">
                <a:solidFill>
                  <a:srgbClr val="00B0F0"/>
                </a:solidFill>
              </a:rPr>
              <a:t>=</a:t>
            </a:r>
            <a:r>
              <a:rPr lang="es-MX" sz="2300" dirty="0" err="1"/>
              <a:t>tk.LEFT</a:t>
            </a:r>
            <a:r>
              <a:rPr lang="es-MX" sz="2300" dirty="0">
                <a:solidFill>
                  <a:srgbClr val="00B0F0"/>
                </a:solidFill>
              </a:rPr>
              <a:t>, </a:t>
            </a:r>
            <a:r>
              <a:rPr lang="es-MX" sz="2300" dirty="0" err="1">
                <a:solidFill>
                  <a:srgbClr val="00B0F0"/>
                </a:solidFill>
              </a:rPr>
              <a:t>fill</a:t>
            </a:r>
            <a:r>
              <a:rPr lang="es-MX" sz="2300" dirty="0">
                <a:solidFill>
                  <a:srgbClr val="00B0F0"/>
                </a:solidFill>
              </a:rPr>
              <a:t>=</a:t>
            </a:r>
            <a:r>
              <a:rPr lang="es-MX" sz="2300" dirty="0" err="1"/>
              <a:t>tk.X</a:t>
            </a:r>
            <a:r>
              <a:rPr lang="es-MX" sz="2300" dirty="0">
                <a:solidFill>
                  <a:srgbClr val="00B0F0"/>
                </a:solidFill>
              </a:rPr>
              <a:t>, </a:t>
            </a:r>
            <a:r>
              <a:rPr lang="es-MX" sz="2300" dirty="0" err="1">
                <a:solidFill>
                  <a:srgbClr val="00B0F0"/>
                </a:solidFill>
              </a:rPr>
              <a:t>expand</a:t>
            </a:r>
            <a:r>
              <a:rPr lang="es-MX" sz="2300" dirty="0">
                <a:solidFill>
                  <a:srgbClr val="00B0F0"/>
                </a:solidFill>
              </a:rPr>
              <a:t>=</a:t>
            </a:r>
            <a:r>
              <a:rPr lang="es-MX" sz="2300" dirty="0">
                <a:solidFill>
                  <a:schemeClr val="accent4">
                    <a:lumMod val="40000"/>
                    <a:lumOff val="60000"/>
                  </a:schemeClr>
                </a:solidFill>
              </a:rPr>
              <a:t>True</a:t>
            </a:r>
            <a:r>
              <a:rPr lang="es-MX" sz="2300" dirty="0">
                <a:solidFill>
                  <a:srgbClr val="00B0F0"/>
                </a:solidFill>
              </a:rPr>
              <a:t>)</a:t>
            </a:r>
          </a:p>
          <a:p>
            <a:endParaRPr lang="es-MX" sz="2300" dirty="0">
              <a:solidFill>
                <a:srgbClr val="92D050"/>
              </a:solidFill>
            </a:endParaRPr>
          </a:p>
          <a:p>
            <a:r>
              <a:rPr lang="es-MX" sz="2300" dirty="0">
                <a:solidFill>
                  <a:srgbClr val="92D050"/>
                </a:solidFill>
              </a:rPr>
              <a:t># Crear el widget de video y colocarlo debajo del </a:t>
            </a:r>
            <a:r>
              <a:rPr lang="es-MX" sz="2300" dirty="0" err="1">
                <a:solidFill>
                  <a:srgbClr val="92D050"/>
                </a:solidFill>
              </a:rPr>
              <a:t>frame</a:t>
            </a:r>
            <a:r>
              <a:rPr lang="es-MX" sz="2300" dirty="0">
                <a:solidFill>
                  <a:srgbClr val="92D050"/>
                </a:solidFill>
              </a:rPr>
              <a:t> de botones</a:t>
            </a:r>
          </a:p>
          <a:p>
            <a:r>
              <a:rPr lang="es-MX" sz="2300" dirty="0" err="1">
                <a:solidFill>
                  <a:srgbClr val="00B0F0"/>
                </a:solidFill>
              </a:rPr>
              <a:t>lbl_video</a:t>
            </a:r>
            <a:r>
              <a:rPr lang="es-MX" sz="2300" dirty="0">
                <a:solidFill>
                  <a:srgbClr val="00B0F0"/>
                </a:solidFill>
              </a:rPr>
              <a:t> = </a:t>
            </a:r>
            <a:r>
              <a:rPr lang="es-MX" sz="2300" dirty="0" err="1">
                <a:solidFill>
                  <a:srgbClr val="FAA960"/>
                </a:solidFill>
              </a:rPr>
              <a:t>tk.Label</a:t>
            </a:r>
            <a:r>
              <a:rPr lang="es-MX" sz="2300" dirty="0">
                <a:solidFill>
                  <a:srgbClr val="00B0F0"/>
                </a:solidFill>
              </a:rPr>
              <a:t>(</a:t>
            </a:r>
            <a:r>
              <a:rPr lang="es-MX" sz="2300" dirty="0" err="1">
                <a:solidFill>
                  <a:srgbClr val="00B0F0"/>
                </a:solidFill>
              </a:rPr>
              <a:t>root</a:t>
            </a:r>
            <a:r>
              <a:rPr lang="es-MX" sz="2300" dirty="0">
                <a:solidFill>
                  <a:srgbClr val="00B0F0"/>
                </a:solidFill>
              </a:rPr>
              <a:t>)</a:t>
            </a:r>
          </a:p>
          <a:p>
            <a:r>
              <a:rPr lang="es-MX" sz="2300" dirty="0" err="1">
                <a:solidFill>
                  <a:srgbClr val="00B0F0"/>
                </a:solidFill>
              </a:rPr>
              <a:t>lbl_video.pack</a:t>
            </a:r>
            <a:r>
              <a:rPr lang="es-MX" sz="2300" dirty="0">
                <a:solidFill>
                  <a:srgbClr val="00B0F0"/>
                </a:solidFill>
              </a:rPr>
              <a:t>()</a:t>
            </a:r>
          </a:p>
          <a:p>
            <a:endParaRPr lang="es-MX" sz="2300" dirty="0">
              <a:solidFill>
                <a:srgbClr val="92D050"/>
              </a:solidFill>
            </a:endParaRPr>
          </a:p>
          <a:p>
            <a:r>
              <a:rPr lang="es-MX" sz="2300" dirty="0">
                <a:solidFill>
                  <a:srgbClr val="92D050"/>
                </a:solidFill>
              </a:rPr>
              <a:t># Iniciar el bucle principal        </a:t>
            </a:r>
          </a:p>
          <a:p>
            <a:r>
              <a:rPr lang="es-MX" sz="2300" dirty="0" err="1">
                <a:solidFill>
                  <a:srgbClr val="00B0F0"/>
                </a:solidFill>
              </a:rPr>
              <a:t>root.</a:t>
            </a:r>
            <a:r>
              <a:rPr lang="es-MX" sz="2300" dirty="0" err="1">
                <a:solidFill>
                  <a:srgbClr val="FAA960"/>
                </a:solidFill>
              </a:rPr>
              <a:t>mainloop</a:t>
            </a:r>
            <a:r>
              <a:rPr lang="es-MX" sz="2300" dirty="0">
                <a:solidFill>
                  <a:srgbClr val="00B0F0"/>
                </a:solidFill>
              </a:rPr>
              <a:t>()</a:t>
            </a:r>
          </a:p>
        </p:txBody>
      </p:sp>
    </p:spTree>
    <p:extLst>
      <p:ext uri="{BB962C8B-B14F-4D97-AF65-F5344CB8AC3E}">
        <p14:creationId xmlns:p14="http://schemas.microsoft.com/office/powerpoint/2010/main" val="135034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7BBC1E6-A748-1E55-B595-C4387BE36288}"/>
              </a:ext>
            </a:extLst>
          </p:cNvPr>
          <p:cNvPicPr>
            <a:picLocks noChangeAspect="1"/>
          </p:cNvPicPr>
          <p:nvPr/>
        </p:nvPicPr>
        <p:blipFill rotWithShape="1">
          <a:blip r:embed="rId2">
            <a:extLst>
              <a:ext uri="{28A0092B-C50C-407E-A947-70E740481C1C}">
                <a14:useLocalDpi xmlns:a14="http://schemas.microsoft.com/office/drawing/2010/main" val="0"/>
              </a:ext>
            </a:extLst>
          </a:blip>
          <a:srcRect b="88946"/>
          <a:stretch/>
        </p:blipFill>
        <p:spPr bwMode="auto">
          <a:xfrm>
            <a:off x="3681965" y="1114711"/>
            <a:ext cx="6565265" cy="566326"/>
          </a:xfrm>
          <a:prstGeom prst="rect">
            <a:avLst/>
          </a:prstGeom>
          <a:noFill/>
          <a:ln>
            <a:noFill/>
          </a:ln>
        </p:spPr>
      </p:pic>
      <p:sp>
        <p:nvSpPr>
          <p:cNvPr id="4" name="Text 0">
            <a:extLst>
              <a:ext uri="{FF2B5EF4-FFF2-40B4-BE49-F238E27FC236}">
                <a16:creationId xmlns:a16="http://schemas.microsoft.com/office/drawing/2014/main" id="{4346262B-544E-50D9-98A5-ECBC94D9CFB4}"/>
              </a:ext>
            </a:extLst>
          </p:cNvPr>
          <p:cNvSpPr/>
          <p:nvPr/>
        </p:nvSpPr>
        <p:spPr>
          <a:xfrm>
            <a:off x="-81280" y="1093862"/>
            <a:ext cx="10328510" cy="573379"/>
          </a:xfrm>
          <a:prstGeom prst="rect">
            <a:avLst/>
          </a:prstGeom>
          <a:noFill/>
          <a:ln/>
        </p:spPr>
        <p:txBody>
          <a:bodyPr wrap="square" lIns="0" tIns="0" rIns="0" bIns="0" rtlCol="0" anchor="t"/>
          <a:lstStyle/>
          <a:p>
            <a:pPr lvl="1" algn="just">
              <a:spcBef>
                <a:spcPts val="600"/>
              </a:spcBef>
            </a:pPr>
            <a:r>
              <a:rPr lang="es-ES" sz="2000" b="1" kern="1400" dirty="0">
                <a:latin typeface="Unbounded" panose="020B0604020202020204" charset="0"/>
                <a:ea typeface="Times New Roman" panose="02020603050405020304" pitchFamily="18" charset="0"/>
                <a:cs typeface="Times New Roman" panose="02020603050405020304" pitchFamily="18" charset="0"/>
              </a:rPr>
              <a:t>Iniciar Programa</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Text 0">
            <a:extLst>
              <a:ext uri="{FF2B5EF4-FFF2-40B4-BE49-F238E27FC236}">
                <a16:creationId xmlns:a16="http://schemas.microsoft.com/office/drawing/2014/main" id="{D8D3A8CD-86A2-B22B-5CED-F3E53C520B96}"/>
              </a:ext>
            </a:extLst>
          </p:cNvPr>
          <p:cNvSpPr/>
          <p:nvPr/>
        </p:nvSpPr>
        <p:spPr>
          <a:xfrm>
            <a:off x="7315200" y="1849463"/>
            <a:ext cx="10328510" cy="573379"/>
          </a:xfrm>
          <a:prstGeom prst="rect">
            <a:avLst/>
          </a:prstGeom>
          <a:noFill/>
          <a:ln/>
        </p:spPr>
        <p:txBody>
          <a:bodyPr wrap="square" lIns="0" tIns="0" rIns="0" bIns="0" rtlCol="0" anchor="t"/>
          <a:lstStyle/>
          <a:p>
            <a:pPr lvl="1" algn="just">
              <a:spcBef>
                <a:spcPts val="600"/>
              </a:spcBef>
            </a:pPr>
            <a:r>
              <a:rPr lang="es-ES" sz="2000" b="1" kern="1400" dirty="0">
                <a:latin typeface="Unbounded" panose="020B0604020202020204" charset="0"/>
                <a:ea typeface="Times New Roman" panose="02020603050405020304" pitchFamily="18" charset="0"/>
                <a:cs typeface="Times New Roman" panose="02020603050405020304" pitchFamily="18" charset="0"/>
              </a:rPr>
              <a:t>Guardar Captura</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BCFCC694-B52C-48E3-2086-9A2124A6DA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494" y="2585402"/>
            <a:ext cx="5612130" cy="43795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 0">
            <a:extLst>
              <a:ext uri="{FF2B5EF4-FFF2-40B4-BE49-F238E27FC236}">
                <a16:creationId xmlns:a16="http://schemas.microsoft.com/office/drawing/2014/main" id="{24D90457-B7B6-7720-D772-E3021EAC052A}"/>
              </a:ext>
            </a:extLst>
          </p:cNvPr>
          <p:cNvSpPr/>
          <p:nvPr/>
        </p:nvSpPr>
        <p:spPr>
          <a:xfrm>
            <a:off x="-81280" y="1849481"/>
            <a:ext cx="10328510" cy="573379"/>
          </a:xfrm>
          <a:prstGeom prst="rect">
            <a:avLst/>
          </a:prstGeom>
          <a:noFill/>
          <a:ln/>
        </p:spPr>
        <p:txBody>
          <a:bodyPr wrap="square" lIns="0" tIns="0" rIns="0" bIns="0" rtlCol="0" anchor="t"/>
          <a:lstStyle/>
          <a:p>
            <a:pPr lvl="1" algn="just">
              <a:spcBef>
                <a:spcPts val="600"/>
              </a:spcBef>
            </a:pPr>
            <a:r>
              <a:rPr lang="es-ES" sz="2000" b="1" kern="1400" dirty="0">
                <a:latin typeface="Unbounded" panose="020B0604020202020204" charset="0"/>
                <a:ea typeface="Times New Roman" panose="02020603050405020304" pitchFamily="18" charset="0"/>
                <a:cs typeface="Times New Roman" panose="02020603050405020304" pitchFamily="18" charset="0"/>
              </a:rPr>
              <a:t>Encender Web Cam</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E824A3BF-5011-EEDE-2161-F81C882974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0975" y="2585402"/>
            <a:ext cx="5612130" cy="43624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CuadroTexto 9">
            <a:extLst>
              <a:ext uri="{FF2B5EF4-FFF2-40B4-BE49-F238E27FC236}">
                <a16:creationId xmlns:a16="http://schemas.microsoft.com/office/drawing/2014/main" id="{85CB65AD-10C8-4F81-B7AF-C86766F4D61E}"/>
              </a:ext>
            </a:extLst>
          </p:cNvPr>
          <p:cNvSpPr txBox="1"/>
          <p:nvPr/>
        </p:nvSpPr>
        <p:spPr>
          <a:xfrm>
            <a:off x="275309" y="238381"/>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8334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0184142-17C5-3454-74DB-3BA78479E1B8}"/>
              </a:ext>
            </a:extLst>
          </p:cNvPr>
          <p:cNvSpPr/>
          <p:nvPr/>
        </p:nvSpPr>
        <p:spPr>
          <a:xfrm>
            <a:off x="132080" y="17478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Comparar Captura</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C5091170-214F-B2B9-2FF4-236D29B20B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375" y="2728277"/>
            <a:ext cx="5612130" cy="43783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n 3">
            <a:extLst>
              <a:ext uri="{FF2B5EF4-FFF2-40B4-BE49-F238E27FC236}">
                <a16:creationId xmlns:a16="http://schemas.microsoft.com/office/drawing/2014/main" id="{43A9EFC6-B80E-FF2C-9810-215032AC02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45375" y="2728277"/>
            <a:ext cx="5612130" cy="44126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 0">
            <a:extLst>
              <a:ext uri="{FF2B5EF4-FFF2-40B4-BE49-F238E27FC236}">
                <a16:creationId xmlns:a16="http://schemas.microsoft.com/office/drawing/2014/main" id="{55A06E17-BD15-0D04-62A8-4191B2AA74BF}"/>
              </a:ext>
            </a:extLst>
          </p:cNvPr>
          <p:cNvSpPr/>
          <p:nvPr/>
        </p:nvSpPr>
        <p:spPr>
          <a:xfrm>
            <a:off x="7020560" y="17478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Iniciar Reconocimiento</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2302BCC0-6179-3BB3-0D16-8F8C39A4651C}"/>
              </a:ext>
            </a:extLst>
          </p:cNvPr>
          <p:cNvSpPr txBox="1"/>
          <p:nvPr/>
        </p:nvSpPr>
        <p:spPr>
          <a:xfrm>
            <a:off x="468349"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242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452EA5C-4627-E0C6-C80A-5C35FE6C3077}"/>
              </a:ext>
            </a:extLst>
          </p:cNvPr>
          <p:cNvSpPr/>
          <p:nvPr/>
        </p:nvSpPr>
        <p:spPr>
          <a:xfrm>
            <a:off x="314960" y="17478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Detener Reconocimiento</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898B9852-83EE-2EF9-57D3-436EC73129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935" y="2573655"/>
            <a:ext cx="5612130" cy="43624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CuadroTexto 3">
            <a:extLst>
              <a:ext uri="{FF2B5EF4-FFF2-40B4-BE49-F238E27FC236}">
                <a16:creationId xmlns:a16="http://schemas.microsoft.com/office/drawing/2014/main" id="{C9DF4721-EE5F-68AF-D297-1AEC5C19FE3A}"/>
              </a:ext>
            </a:extLst>
          </p:cNvPr>
          <p:cNvSpPr txBox="1"/>
          <p:nvPr/>
        </p:nvSpPr>
        <p:spPr>
          <a:xfrm>
            <a:off x="74993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058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4" name="Shape 6">
            <a:extLst>
              <a:ext uri="{FF2B5EF4-FFF2-40B4-BE49-F238E27FC236}">
                <a16:creationId xmlns:a16="http://schemas.microsoft.com/office/drawing/2014/main" id="{2FEBAAD2-4572-22A3-A4AC-B1C350797030}"/>
              </a:ext>
            </a:extLst>
          </p:cNvPr>
          <p:cNvSpPr/>
          <p:nvPr/>
        </p:nvSpPr>
        <p:spPr>
          <a:xfrm>
            <a:off x="7475362" y="3843858"/>
            <a:ext cx="6365573" cy="1545743"/>
          </a:xfrm>
          <a:prstGeom prst="roundRect">
            <a:avLst>
              <a:gd name="adj" fmla="val 2646"/>
            </a:avLst>
          </a:prstGeom>
          <a:solidFill>
            <a:srgbClr val="304755"/>
          </a:solidFill>
          <a:ln/>
        </p:spPr>
      </p:sp>
      <p:sp>
        <p:nvSpPr>
          <p:cNvPr id="13" name="Shape 6">
            <a:extLst>
              <a:ext uri="{FF2B5EF4-FFF2-40B4-BE49-F238E27FC236}">
                <a16:creationId xmlns:a16="http://schemas.microsoft.com/office/drawing/2014/main" id="{EEB6EB4A-9FB0-0C34-323D-B99933D86969}"/>
              </a:ext>
            </a:extLst>
          </p:cNvPr>
          <p:cNvSpPr/>
          <p:nvPr/>
        </p:nvSpPr>
        <p:spPr>
          <a:xfrm>
            <a:off x="7475363" y="1895843"/>
            <a:ext cx="6365573" cy="1774338"/>
          </a:xfrm>
          <a:prstGeom prst="roundRect">
            <a:avLst>
              <a:gd name="adj" fmla="val 2646"/>
            </a:avLst>
          </a:prstGeom>
          <a:solidFill>
            <a:srgbClr val="304755"/>
          </a:solidFill>
          <a:ln/>
        </p:spPr>
        <p:txBody>
          <a:bodyPr/>
          <a:lstStyle/>
          <a:p>
            <a:endParaRPr lang="es-BO" dirty="0"/>
          </a:p>
        </p:txBody>
      </p:sp>
      <p:sp>
        <p:nvSpPr>
          <p:cNvPr id="12" name="Shape 6">
            <a:extLst>
              <a:ext uri="{FF2B5EF4-FFF2-40B4-BE49-F238E27FC236}">
                <a16:creationId xmlns:a16="http://schemas.microsoft.com/office/drawing/2014/main" id="{B98C8A69-5F12-DCEF-60CC-18690991528B}"/>
              </a:ext>
            </a:extLst>
          </p:cNvPr>
          <p:cNvSpPr/>
          <p:nvPr/>
        </p:nvSpPr>
        <p:spPr>
          <a:xfrm>
            <a:off x="605464" y="3843858"/>
            <a:ext cx="6365573" cy="1545743"/>
          </a:xfrm>
          <a:prstGeom prst="roundRect">
            <a:avLst>
              <a:gd name="adj" fmla="val 2646"/>
            </a:avLst>
          </a:prstGeom>
          <a:solidFill>
            <a:srgbClr val="304755"/>
          </a:solidFill>
          <a:ln/>
        </p:spPr>
      </p:sp>
      <p:sp>
        <p:nvSpPr>
          <p:cNvPr id="11" name="Shape 6">
            <a:extLst>
              <a:ext uri="{FF2B5EF4-FFF2-40B4-BE49-F238E27FC236}">
                <a16:creationId xmlns:a16="http://schemas.microsoft.com/office/drawing/2014/main" id="{DF809C01-A2DD-4DD0-BAED-2DCB6390D19A}"/>
              </a:ext>
            </a:extLst>
          </p:cNvPr>
          <p:cNvSpPr/>
          <p:nvPr/>
        </p:nvSpPr>
        <p:spPr>
          <a:xfrm>
            <a:off x="614346" y="1911111"/>
            <a:ext cx="6365573" cy="1774338"/>
          </a:xfrm>
          <a:prstGeom prst="roundRect">
            <a:avLst>
              <a:gd name="adj" fmla="val 2646"/>
            </a:avLst>
          </a:prstGeom>
          <a:solidFill>
            <a:srgbClr val="304755"/>
          </a:solidFill>
          <a:ln/>
        </p:spPr>
      </p:sp>
      <p:sp>
        <p:nvSpPr>
          <p:cNvPr id="2" name="Text 0"/>
          <p:cNvSpPr/>
          <p:nvPr/>
        </p:nvSpPr>
        <p:spPr>
          <a:xfrm>
            <a:off x="756586" y="244628"/>
            <a:ext cx="8890159" cy="704017"/>
          </a:xfrm>
          <a:prstGeom prst="rect">
            <a:avLst/>
          </a:prstGeom>
          <a:noFill/>
          <a:ln/>
        </p:spPr>
        <p:txBody>
          <a:bodyPr wrap="none" lIns="0" tIns="0" rIns="0" bIns="0" rtlCol="0" anchor="t"/>
          <a:lstStyle/>
          <a:p>
            <a:pPr marL="0" indent="0">
              <a:lnSpc>
                <a:spcPts val="5500"/>
              </a:lnSpc>
              <a:buNone/>
            </a:pPr>
            <a:r>
              <a:rPr lang="es-BO" sz="4400" dirty="0">
                <a:effectLst/>
                <a:latin typeface="Unbounded" panose="020B0604020202020204" charset="0"/>
                <a:ea typeface="Calibri" panose="020F0502020204030204" pitchFamily="34" charset="0"/>
                <a:cs typeface="Times New Roman" panose="02020603050405020304" pitchFamily="18" charset="0"/>
              </a:rPr>
              <a:t>INTRODUCCIÓN</a:t>
            </a:r>
            <a:endParaRPr lang="en-US" sz="4400" dirty="0">
              <a:latin typeface="Unbounded" panose="020B0604020202020204" charset="0"/>
            </a:endParaRPr>
          </a:p>
        </p:txBody>
      </p:sp>
      <p:sp>
        <p:nvSpPr>
          <p:cNvPr id="3" name="Text 1"/>
          <p:cNvSpPr/>
          <p:nvPr/>
        </p:nvSpPr>
        <p:spPr>
          <a:xfrm>
            <a:off x="756586" y="1085043"/>
            <a:ext cx="333315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rPr>
              <a:t>Vision </a:t>
            </a:r>
            <a:r>
              <a:rPr lang="en-US" sz="2200" dirty="0" err="1">
                <a:solidFill>
                  <a:srgbClr val="FFFFFF"/>
                </a:solidFill>
                <a:latin typeface="Unbounded" pitchFamily="34" charset="0"/>
              </a:rPr>
              <a:t>por</a:t>
            </a:r>
            <a:r>
              <a:rPr lang="en-US" sz="2200" dirty="0">
                <a:solidFill>
                  <a:srgbClr val="FFFFFF"/>
                </a:solidFill>
                <a:latin typeface="Unbounded" pitchFamily="34" charset="0"/>
              </a:rPr>
              <a:t> Computadora</a:t>
            </a:r>
            <a:endParaRPr lang="en-US" sz="2200" dirty="0"/>
          </a:p>
        </p:txBody>
      </p:sp>
      <p:sp>
        <p:nvSpPr>
          <p:cNvPr id="4" name="Text 2"/>
          <p:cNvSpPr/>
          <p:nvPr/>
        </p:nvSpPr>
        <p:spPr>
          <a:xfrm>
            <a:off x="695484" y="1932600"/>
            <a:ext cx="6185535" cy="1149072"/>
          </a:xfrm>
          <a:prstGeom prst="rect">
            <a:avLst/>
          </a:prstGeom>
          <a:noFill/>
          <a:ln/>
        </p:spPr>
        <p:txBody>
          <a:bodyPr wrap="square" lIns="0" tIns="0" rIns="0" bIns="0" rtlCol="0" anchor="t"/>
          <a:lstStyle/>
          <a:p>
            <a:pPr marL="0" indent="0">
              <a:lnSpc>
                <a:spcPts val="3000"/>
              </a:lnSpc>
              <a:buNone/>
            </a:pPr>
            <a:r>
              <a:rPr lang="es-ES" sz="2000" dirty="0">
                <a:latin typeface="Cabin" panose="020B0803050202020004" pitchFamily="34" charset="0"/>
                <a:ea typeface="Calibri" panose="020F0502020204030204" pitchFamily="34" charset="0"/>
                <a:cs typeface="Times New Roman" panose="02020603050405020304" pitchFamily="18" charset="0"/>
              </a:rPr>
              <a:t>T</a:t>
            </a:r>
            <a:r>
              <a:rPr lang="es-ES" sz="2000" dirty="0">
                <a:effectLst/>
                <a:latin typeface="Cabin" panose="020B0803050202020004" pitchFamily="34" charset="0"/>
                <a:ea typeface="Calibri" panose="020F0502020204030204" pitchFamily="34" charset="0"/>
                <a:cs typeface="Times New Roman" panose="02020603050405020304" pitchFamily="18" charset="0"/>
              </a:rPr>
              <a:t>ambién conocida como visión artificial, es una disciplina que busca dotar a los sistemas computacionales de la capacidad de interpretar y analizar imágenes de forma automática.</a:t>
            </a:r>
            <a:endParaRPr lang="en-US" sz="2000" dirty="0">
              <a:latin typeface="Cabin" panose="020B0803050202020004" pitchFamily="34" charset="0"/>
            </a:endParaRPr>
          </a:p>
        </p:txBody>
      </p:sp>
      <p:sp>
        <p:nvSpPr>
          <p:cNvPr id="6" name="Text 4"/>
          <p:cNvSpPr/>
          <p:nvPr/>
        </p:nvSpPr>
        <p:spPr>
          <a:xfrm>
            <a:off x="7655401" y="1932600"/>
            <a:ext cx="6185535" cy="1149072"/>
          </a:xfrm>
          <a:prstGeom prst="rect">
            <a:avLst/>
          </a:prstGeom>
          <a:noFill/>
          <a:ln/>
        </p:spPr>
        <p:txBody>
          <a:bodyPr wrap="square" lIns="0" tIns="0" rIns="0" bIns="0" rtlCol="0" anchor="t"/>
          <a:lstStyle/>
          <a:p>
            <a:pPr marL="0" indent="0">
              <a:lnSpc>
                <a:spcPts val="3000"/>
              </a:lnSpc>
              <a:buNone/>
            </a:pPr>
            <a:r>
              <a:rPr lang="es-ES" sz="1800" dirty="0">
                <a:effectLst/>
                <a:latin typeface="Arial" panose="020B0604020202020204" pitchFamily="34" charset="0"/>
                <a:ea typeface="Calibri" panose="020F0502020204030204" pitchFamily="34" charset="0"/>
                <a:cs typeface="Times New Roman" panose="02020603050405020304" pitchFamily="18" charset="0"/>
              </a:rPr>
              <a:t>Una de las bases fundamentales de la visión por computadora es la representación digital de imágenes</a:t>
            </a:r>
            <a:endParaRPr lang="en-US" sz="1850" dirty="0"/>
          </a:p>
        </p:txBody>
      </p:sp>
      <p:sp>
        <p:nvSpPr>
          <p:cNvPr id="7" name="Text 4">
            <a:extLst>
              <a:ext uri="{FF2B5EF4-FFF2-40B4-BE49-F238E27FC236}">
                <a16:creationId xmlns:a16="http://schemas.microsoft.com/office/drawing/2014/main" id="{59AA6608-105F-C664-C92B-372BCA4F1A75}"/>
              </a:ext>
            </a:extLst>
          </p:cNvPr>
          <p:cNvSpPr/>
          <p:nvPr/>
        </p:nvSpPr>
        <p:spPr>
          <a:xfrm>
            <a:off x="695484" y="3992363"/>
            <a:ext cx="6185535" cy="1149072"/>
          </a:xfrm>
          <a:prstGeom prst="rect">
            <a:avLst/>
          </a:prstGeom>
          <a:noFill/>
          <a:ln/>
        </p:spPr>
        <p:txBody>
          <a:bodyPr wrap="square" lIns="0" tIns="0" rIns="0" bIns="0" rtlCol="0" anchor="t"/>
          <a:lstStyle/>
          <a:p>
            <a:pPr marL="0" indent="0">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aplicaciones como el reconocimiento facial o la conducción autónoma utilizan técnicas complejas para identificar patrones,</a:t>
            </a:r>
            <a:endParaRPr lang="en-US" sz="1850" dirty="0">
              <a:latin typeface="Cabin" panose="020B0803050202020004" pitchFamily="34" charset="0"/>
            </a:endParaRPr>
          </a:p>
        </p:txBody>
      </p:sp>
      <p:sp>
        <p:nvSpPr>
          <p:cNvPr id="9" name="CuadroTexto 8">
            <a:extLst>
              <a:ext uri="{FF2B5EF4-FFF2-40B4-BE49-F238E27FC236}">
                <a16:creationId xmlns:a16="http://schemas.microsoft.com/office/drawing/2014/main" id="{89342855-72BC-4E18-0770-269FF8CEED08}"/>
              </a:ext>
            </a:extLst>
          </p:cNvPr>
          <p:cNvSpPr txBox="1"/>
          <p:nvPr/>
        </p:nvSpPr>
        <p:spPr>
          <a:xfrm>
            <a:off x="7475362" y="3843858"/>
            <a:ext cx="7315200" cy="1477328"/>
          </a:xfrm>
          <a:prstGeom prst="rect">
            <a:avLst/>
          </a:prstGeom>
          <a:noFill/>
        </p:spPr>
        <p:txBody>
          <a:bodyPr wrap="square">
            <a:spAutoFit/>
          </a:bodyPr>
          <a:lstStyle/>
          <a:p>
            <a:r>
              <a:rPr lang="es-ES" sz="1800" dirty="0">
                <a:effectLst/>
                <a:latin typeface="Cabin" panose="020B0803050202020004" pitchFamily="34" charset="0"/>
                <a:ea typeface="Calibri" panose="020F0502020204030204" pitchFamily="34" charset="0"/>
                <a:cs typeface="Times New Roman" panose="02020603050405020304" pitchFamily="18" charset="0"/>
              </a:rPr>
              <a:t>Este proyecto, centrado en el reconocimiento facial como </a:t>
            </a:r>
          </a:p>
          <a:p>
            <a:r>
              <a:rPr lang="es-ES" sz="1800" dirty="0">
                <a:effectLst/>
                <a:latin typeface="Cabin" panose="020B0803050202020004" pitchFamily="34" charset="0"/>
                <a:ea typeface="Calibri" panose="020F0502020204030204" pitchFamily="34" charset="0"/>
                <a:cs typeface="Times New Roman" panose="02020603050405020304" pitchFamily="18" charset="0"/>
              </a:rPr>
              <a:t>una aplicación práctica de la visión por computadora, ilustra cómo</a:t>
            </a:r>
          </a:p>
          <a:p>
            <a:r>
              <a:rPr lang="es-ES" sz="1800" dirty="0">
                <a:effectLst/>
                <a:latin typeface="Cabin" panose="020B0803050202020004" pitchFamily="34" charset="0"/>
                <a:ea typeface="Calibri" panose="020F0502020204030204" pitchFamily="34" charset="0"/>
                <a:cs typeface="Times New Roman" panose="02020603050405020304" pitchFamily="18" charset="0"/>
              </a:rPr>
              <a:t>esta tecnología puede aplicarse para abordar desafíos </a:t>
            </a:r>
          </a:p>
          <a:p>
            <a:r>
              <a:rPr lang="es-ES" sz="1800" dirty="0">
                <a:effectLst/>
                <a:latin typeface="Cabin" panose="020B0803050202020004" pitchFamily="34" charset="0"/>
                <a:ea typeface="Calibri" panose="020F0502020204030204" pitchFamily="34" charset="0"/>
                <a:cs typeface="Times New Roman" panose="02020603050405020304" pitchFamily="18" charset="0"/>
              </a:rPr>
              <a:t>específicos, como la autenticación biométrica en sistemas </a:t>
            </a:r>
          </a:p>
          <a:p>
            <a:r>
              <a:rPr lang="es-ES" sz="1800" dirty="0">
                <a:effectLst/>
                <a:latin typeface="Cabin" panose="020B0803050202020004" pitchFamily="34" charset="0"/>
                <a:ea typeface="Calibri" panose="020F0502020204030204" pitchFamily="34" charset="0"/>
                <a:cs typeface="Times New Roman" panose="02020603050405020304" pitchFamily="18" charset="0"/>
              </a:rPr>
              <a:t>de transporte público.</a:t>
            </a:r>
            <a:endParaRPr lang="es-BO" dirty="0">
              <a:latin typeface="Cabin" panose="020B0803050202020004" pitchFamily="34" charset="0"/>
            </a:endParaRPr>
          </a:p>
        </p:txBody>
      </p:sp>
      <p:sp>
        <p:nvSpPr>
          <p:cNvPr id="10" name="Shape 5">
            <a:extLst>
              <a:ext uri="{FF2B5EF4-FFF2-40B4-BE49-F238E27FC236}">
                <a16:creationId xmlns:a16="http://schemas.microsoft.com/office/drawing/2014/main" id="{8788BF39-8CD5-8079-D30F-92B333A1C802}"/>
              </a:ext>
            </a:extLst>
          </p:cNvPr>
          <p:cNvSpPr/>
          <p:nvPr/>
        </p:nvSpPr>
        <p:spPr>
          <a:xfrm>
            <a:off x="756586" y="1626500"/>
            <a:ext cx="13244036" cy="45719"/>
          </a:xfrm>
          <a:prstGeom prst="roundRect">
            <a:avLst>
              <a:gd name="adj" fmla="val 235611"/>
            </a:avLst>
          </a:prstGeom>
          <a:solidFill>
            <a:srgbClr val="49606E"/>
          </a:solidFill>
          <a:ln/>
        </p:spPr>
      </p:sp>
      <p:pic>
        <p:nvPicPr>
          <p:cNvPr id="16" name="Image 0" descr="preencoded.png">
            <a:extLst>
              <a:ext uri="{FF2B5EF4-FFF2-40B4-BE49-F238E27FC236}">
                <a16:creationId xmlns:a16="http://schemas.microsoft.com/office/drawing/2014/main" id="{6A31F367-1DCC-F8F5-FEFA-AE9FF5CDA262}"/>
              </a:ext>
            </a:extLst>
          </p:cNvPr>
          <p:cNvPicPr>
            <a:picLocks noChangeAspect="1"/>
          </p:cNvPicPr>
          <p:nvPr/>
        </p:nvPicPr>
        <p:blipFill rotWithShape="1">
          <a:blip r:embed="rId3"/>
          <a:srcRect t="-233630" b="233630"/>
          <a:stretch/>
        </p:blipFill>
        <p:spPr>
          <a:xfrm>
            <a:off x="0" y="0"/>
            <a:ext cx="14630400" cy="2374702"/>
          </a:xfrm>
          <a:prstGeom prst="rect">
            <a:avLst/>
          </a:prstGeom>
        </p:spPr>
      </p:pic>
      <p:pic>
        <p:nvPicPr>
          <p:cNvPr id="17" name="Image 0" descr="preencoded.png">
            <a:extLst>
              <a:ext uri="{FF2B5EF4-FFF2-40B4-BE49-F238E27FC236}">
                <a16:creationId xmlns:a16="http://schemas.microsoft.com/office/drawing/2014/main" id="{9B6C2876-F362-BC11-8291-3CC1D35B04C6}"/>
              </a:ext>
            </a:extLst>
          </p:cNvPr>
          <p:cNvPicPr>
            <a:picLocks noChangeAspect="1"/>
          </p:cNvPicPr>
          <p:nvPr/>
        </p:nvPicPr>
        <p:blipFill>
          <a:blip r:embed="rId3"/>
          <a:stretch>
            <a:fillRect/>
          </a:stretch>
        </p:blipFill>
        <p:spPr>
          <a:xfrm>
            <a:off x="0" y="5494863"/>
            <a:ext cx="14630400" cy="23747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E62C6829-A81A-1BC8-4003-AAF1FB278094}"/>
              </a:ext>
            </a:extLst>
          </p:cNvPr>
          <p:cNvSpPr txBox="1"/>
          <p:nvPr/>
        </p:nvSpPr>
        <p:spPr>
          <a:xfrm>
            <a:off x="658495" y="2589682"/>
            <a:ext cx="7315200" cy="1508105"/>
          </a:xfrm>
          <a:prstGeom prst="rect">
            <a:avLst/>
          </a:prstGeom>
          <a:noFill/>
        </p:spPr>
        <p:txBody>
          <a:bodyPr wrap="square">
            <a:spAutoFit/>
          </a:bodyPr>
          <a:lstStyle/>
          <a:p>
            <a:r>
              <a:rPr lang="es-BO" sz="2300" dirty="0" err="1">
                <a:solidFill>
                  <a:srgbClr val="0070C0"/>
                </a:solidFill>
              </a:rPr>
              <a:t>def</a:t>
            </a:r>
            <a:r>
              <a:rPr lang="es-BO" sz="2300" dirty="0"/>
              <a:t> </a:t>
            </a:r>
            <a:r>
              <a:rPr lang="es-BO" sz="2300" dirty="0" err="1">
                <a:solidFill>
                  <a:srgbClr val="FFC000"/>
                </a:solidFill>
              </a:rPr>
              <a:t>encender_webcam</a:t>
            </a:r>
            <a:r>
              <a:rPr lang="es-BO" sz="2300" dirty="0"/>
              <a:t>():</a:t>
            </a:r>
          </a:p>
          <a:p>
            <a:r>
              <a:rPr lang="es-BO" sz="2300" dirty="0"/>
              <a:t>   </a:t>
            </a:r>
            <a:r>
              <a:rPr lang="es-BO" sz="2300" dirty="0">
                <a:solidFill>
                  <a:srgbClr val="0070C0"/>
                </a:solidFill>
              </a:rPr>
              <a:t> global </a:t>
            </a:r>
            <a:r>
              <a:rPr lang="es-BO" sz="2300" dirty="0" err="1"/>
              <a:t>cap</a:t>
            </a:r>
            <a:endParaRPr lang="es-BO" sz="2300" dirty="0"/>
          </a:p>
          <a:p>
            <a:r>
              <a:rPr lang="es-BO" sz="2300" dirty="0"/>
              <a:t>    </a:t>
            </a:r>
            <a:r>
              <a:rPr lang="es-BO" sz="2300" dirty="0" err="1"/>
              <a:t>cap</a:t>
            </a:r>
            <a:r>
              <a:rPr lang="es-BO" sz="2300" dirty="0"/>
              <a:t> </a:t>
            </a:r>
            <a:r>
              <a:rPr lang="es-BO" sz="2300" dirty="0">
                <a:solidFill>
                  <a:srgbClr val="FF0000"/>
                </a:solidFill>
              </a:rPr>
              <a:t>=</a:t>
            </a:r>
            <a:r>
              <a:rPr lang="es-BO" sz="2300" dirty="0"/>
              <a:t> </a:t>
            </a:r>
            <a:r>
              <a:rPr lang="es-BO" sz="2300" dirty="0">
                <a:solidFill>
                  <a:srgbClr val="00B0F0"/>
                </a:solidFill>
              </a:rPr>
              <a:t>cv2.VideoCapture</a:t>
            </a:r>
            <a:r>
              <a:rPr lang="es-BO" sz="2300" dirty="0"/>
              <a:t>(</a:t>
            </a:r>
            <a:r>
              <a:rPr lang="es-BO" sz="2300" dirty="0">
                <a:solidFill>
                  <a:srgbClr val="FFC000"/>
                </a:solidFill>
              </a:rPr>
              <a:t>0</a:t>
            </a:r>
            <a:r>
              <a:rPr lang="es-BO" sz="2300" dirty="0"/>
              <a:t>)</a:t>
            </a:r>
          </a:p>
          <a:p>
            <a:r>
              <a:rPr lang="es-BO" sz="2300" dirty="0"/>
              <a:t>    </a:t>
            </a:r>
            <a:r>
              <a:rPr lang="es-BO" sz="2300" dirty="0" err="1">
                <a:solidFill>
                  <a:srgbClr val="FFC000"/>
                </a:solidFill>
              </a:rPr>
              <a:t>actualizar_frame</a:t>
            </a:r>
            <a:r>
              <a:rPr lang="es-BO" sz="2300" dirty="0"/>
              <a:t>()</a:t>
            </a:r>
          </a:p>
        </p:txBody>
      </p:sp>
      <p:sp>
        <p:nvSpPr>
          <p:cNvPr id="6" name="Shape 1">
            <a:extLst>
              <a:ext uri="{FF2B5EF4-FFF2-40B4-BE49-F238E27FC236}">
                <a16:creationId xmlns:a16="http://schemas.microsoft.com/office/drawing/2014/main" id="{08EA78A5-AF93-3DC1-8831-6EC8EF9E8237}"/>
              </a:ext>
            </a:extLst>
          </p:cNvPr>
          <p:cNvSpPr/>
          <p:nvPr/>
        </p:nvSpPr>
        <p:spPr>
          <a:xfrm>
            <a:off x="5650982" y="2836532"/>
            <a:ext cx="8724465" cy="1605280"/>
          </a:xfrm>
          <a:prstGeom prst="roundRect">
            <a:avLst>
              <a:gd name="adj" fmla="val 1691"/>
            </a:avLst>
          </a:prstGeom>
          <a:solidFill>
            <a:srgbClr val="304755"/>
          </a:solidFill>
          <a:ln/>
        </p:spPr>
        <p:txBody>
          <a:bodyPr/>
          <a:lstStyle/>
          <a:p>
            <a:endParaRPr lang="es-BO" dirty="0"/>
          </a:p>
        </p:txBody>
      </p:sp>
      <p:sp>
        <p:nvSpPr>
          <p:cNvPr id="8" name="CuadroTexto 7">
            <a:extLst>
              <a:ext uri="{FF2B5EF4-FFF2-40B4-BE49-F238E27FC236}">
                <a16:creationId xmlns:a16="http://schemas.microsoft.com/office/drawing/2014/main" id="{BD67729F-99EE-FE30-DA0B-E95C20358F9D}"/>
              </a:ext>
            </a:extLst>
          </p:cNvPr>
          <p:cNvSpPr txBox="1"/>
          <p:nvPr/>
        </p:nvSpPr>
        <p:spPr>
          <a:xfrm>
            <a:off x="5852754" y="3052260"/>
            <a:ext cx="8320922" cy="1025345"/>
          </a:xfrm>
          <a:prstGeom prst="rect">
            <a:avLst/>
          </a:prstGeom>
          <a:noFill/>
        </p:spPr>
        <p:txBody>
          <a:bodyPr wrap="square">
            <a:spAutoFit/>
          </a:bodyPr>
          <a:lstStyle/>
          <a:p>
            <a:pPr algn="just">
              <a:lnSpc>
                <a:spcPct val="115000"/>
              </a:lnSpc>
              <a:spcBef>
                <a:spcPts val="600"/>
              </a:spcBef>
              <a:spcAft>
                <a:spcPts val="1000"/>
              </a:spcAft>
            </a:pPr>
            <a:r>
              <a:rPr lang="es-ES"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r>
              <a:rPr lang="es-ES"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 </a:t>
            </a:r>
            <a:r>
              <a:rPr lang="es-ES"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ES" sz="1800" dirty="0" err="1">
                <a:effectLst/>
                <a:latin typeface="Cabin" panose="020B0803050202020004" pitchFamily="34" charset="0"/>
                <a:ea typeface="Calibri" panose="020F0502020204030204" pitchFamily="34" charset="0"/>
                <a:cs typeface="Times New Roman" panose="02020603050405020304" pitchFamily="18" charset="0"/>
              </a:rPr>
              <a:t>encender_webcam</a:t>
            </a:r>
            <a:r>
              <a:rPr lang="es-ES" sz="1800" dirty="0">
                <a:effectLst/>
                <a:latin typeface="Cabin" panose="020B0803050202020004" pitchFamily="34" charset="0"/>
                <a:ea typeface="Calibri" panose="020F0502020204030204" pitchFamily="34" charset="0"/>
                <a:cs typeface="Times New Roman" panose="02020603050405020304" pitchFamily="18" charset="0"/>
              </a:rPr>
              <a:t> tiene como objetivo inicializar la captura de video desde la cámara web del sistema y comenzar el flujo de procesamiento de los fotogramas en tiempo real.</a:t>
            </a:r>
            <a:endParaRPr lang="es-BO" sz="1800" dirty="0">
              <a:effectLst/>
              <a:latin typeface="Cabin" panose="020B08030502020200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0E259B34-0E7E-5FC7-FEA4-5B9C7BA10ED5}"/>
              </a:ext>
            </a:extLst>
          </p:cNvPr>
          <p:cNvSpPr txBox="1"/>
          <p:nvPr/>
        </p:nvSpPr>
        <p:spPr>
          <a:xfrm>
            <a:off x="772160" y="4806018"/>
            <a:ext cx="7315200" cy="2569934"/>
          </a:xfrm>
          <a:prstGeom prst="rect">
            <a:avLst/>
          </a:prstGeom>
          <a:noFill/>
        </p:spPr>
        <p:txBody>
          <a:bodyPr wrap="square">
            <a:spAutoFit/>
          </a:bodyPr>
          <a:lstStyle/>
          <a:p>
            <a:r>
              <a:rPr lang="es-BO" sz="2300" dirty="0" err="1">
                <a:solidFill>
                  <a:srgbClr val="0070C0"/>
                </a:solidFill>
              </a:rPr>
              <a:t>def</a:t>
            </a:r>
            <a:r>
              <a:rPr lang="es-BO" sz="2300" dirty="0"/>
              <a:t> </a:t>
            </a:r>
            <a:r>
              <a:rPr lang="es-BO" sz="2300" dirty="0" err="1">
                <a:solidFill>
                  <a:srgbClr val="FFC000"/>
                </a:solidFill>
              </a:rPr>
              <a:t>apagar_webcam</a:t>
            </a:r>
            <a:r>
              <a:rPr lang="es-BO" sz="2300" dirty="0"/>
              <a:t>():</a:t>
            </a:r>
          </a:p>
          <a:p>
            <a:r>
              <a:rPr lang="es-BO" sz="2300" dirty="0">
                <a:solidFill>
                  <a:srgbClr val="0070C0"/>
                </a:solidFill>
              </a:rPr>
              <a:t>    global </a:t>
            </a:r>
            <a:r>
              <a:rPr lang="es-BO" sz="2300" dirty="0" err="1">
                <a:solidFill>
                  <a:srgbClr val="00B0F0"/>
                </a:solidFill>
              </a:rPr>
              <a:t>cap</a:t>
            </a:r>
            <a:endParaRPr lang="es-BO" sz="2300" dirty="0">
              <a:solidFill>
                <a:srgbClr val="00B0F0"/>
              </a:solidFill>
            </a:endParaRPr>
          </a:p>
          <a:p>
            <a:r>
              <a:rPr lang="es-BO" sz="2300" dirty="0">
                <a:solidFill>
                  <a:schemeClr val="accent6">
                    <a:lumMod val="60000"/>
                    <a:lumOff val="40000"/>
                  </a:schemeClr>
                </a:solidFill>
              </a:rPr>
              <a:t>    </a:t>
            </a:r>
            <a:r>
              <a:rPr lang="es-BO" sz="2300" dirty="0" err="1">
                <a:solidFill>
                  <a:schemeClr val="accent6">
                    <a:lumMod val="60000"/>
                    <a:lumOff val="40000"/>
                  </a:schemeClr>
                </a:solidFill>
              </a:rPr>
              <a:t>if</a:t>
            </a:r>
            <a:r>
              <a:rPr lang="es-BO" sz="2300" dirty="0">
                <a:solidFill>
                  <a:schemeClr val="accent6">
                    <a:lumMod val="60000"/>
                    <a:lumOff val="40000"/>
                  </a:schemeClr>
                </a:solidFill>
              </a:rPr>
              <a:t> </a:t>
            </a:r>
            <a:r>
              <a:rPr lang="es-BO" sz="2300" dirty="0" err="1">
                <a:solidFill>
                  <a:srgbClr val="00B0F0"/>
                </a:solidFill>
              </a:rPr>
              <a:t>cap</a:t>
            </a:r>
            <a:r>
              <a:rPr lang="es-BO" sz="2300" dirty="0">
                <a:solidFill>
                  <a:srgbClr val="00B0F0"/>
                </a:solidFill>
              </a:rPr>
              <a:t>:</a:t>
            </a:r>
          </a:p>
          <a:p>
            <a:r>
              <a:rPr lang="es-BO" sz="2300" dirty="0"/>
              <a:t>        </a:t>
            </a:r>
            <a:r>
              <a:rPr lang="es-BO" sz="2300" dirty="0" err="1">
                <a:solidFill>
                  <a:srgbClr val="00B0F0"/>
                </a:solidFill>
              </a:rPr>
              <a:t>cap.</a:t>
            </a:r>
            <a:r>
              <a:rPr lang="es-BO" sz="2300" dirty="0" err="1">
                <a:solidFill>
                  <a:srgbClr val="FFC000"/>
                </a:solidFill>
              </a:rPr>
              <a:t>release</a:t>
            </a:r>
            <a:r>
              <a:rPr lang="es-BO" sz="2300" dirty="0"/>
              <a:t>()</a:t>
            </a:r>
          </a:p>
          <a:p>
            <a:r>
              <a:rPr lang="es-BO" sz="2300" dirty="0"/>
              <a:t>        </a:t>
            </a:r>
            <a:r>
              <a:rPr lang="es-BO" sz="2300" dirty="0" err="1">
                <a:solidFill>
                  <a:srgbClr val="00B0F0"/>
                </a:solidFill>
              </a:rPr>
              <a:t>cap</a:t>
            </a:r>
            <a:r>
              <a:rPr lang="es-BO" sz="2300" dirty="0"/>
              <a:t> = </a:t>
            </a:r>
            <a:r>
              <a:rPr lang="es-BO" sz="2300" dirty="0" err="1"/>
              <a:t>None</a:t>
            </a:r>
            <a:endParaRPr lang="es-BO" sz="2300" dirty="0"/>
          </a:p>
          <a:p>
            <a:r>
              <a:rPr lang="es-BO" sz="2300" dirty="0"/>
              <a:t>    </a:t>
            </a:r>
            <a:r>
              <a:rPr lang="es-BO" sz="2300" dirty="0" err="1">
                <a:solidFill>
                  <a:srgbClr val="00B0F0"/>
                </a:solidFill>
              </a:rPr>
              <a:t>lbl_video</a:t>
            </a:r>
            <a:r>
              <a:rPr lang="es-BO" sz="2300" dirty="0" err="1"/>
              <a:t>.imgtk</a:t>
            </a:r>
            <a:r>
              <a:rPr lang="es-BO" sz="2300" dirty="0"/>
              <a:t> = </a:t>
            </a:r>
            <a:r>
              <a:rPr lang="es-BO" sz="2300" dirty="0" err="1">
                <a:solidFill>
                  <a:srgbClr val="0070C0"/>
                </a:solidFill>
              </a:rPr>
              <a:t>None</a:t>
            </a:r>
            <a:endParaRPr lang="es-BO" sz="2300" dirty="0">
              <a:solidFill>
                <a:srgbClr val="0070C0"/>
              </a:solidFill>
            </a:endParaRPr>
          </a:p>
          <a:p>
            <a:r>
              <a:rPr lang="es-BO" sz="2300" dirty="0"/>
              <a:t>    </a:t>
            </a:r>
            <a:r>
              <a:rPr lang="es-BO" sz="2300" dirty="0" err="1">
                <a:solidFill>
                  <a:srgbClr val="00B0F0"/>
                </a:solidFill>
              </a:rPr>
              <a:t>lbl_video</a:t>
            </a:r>
            <a:r>
              <a:rPr lang="es-BO" sz="2300" dirty="0" err="1"/>
              <a:t>.</a:t>
            </a:r>
            <a:r>
              <a:rPr lang="es-BO" sz="2300" dirty="0" err="1">
                <a:solidFill>
                  <a:srgbClr val="FFC000"/>
                </a:solidFill>
              </a:rPr>
              <a:t>configure</a:t>
            </a:r>
            <a:r>
              <a:rPr lang="es-BO" sz="2300" dirty="0"/>
              <a:t>(</a:t>
            </a:r>
            <a:r>
              <a:rPr lang="es-BO" sz="2300" dirty="0" err="1">
                <a:solidFill>
                  <a:srgbClr val="FF0000"/>
                </a:solidFill>
              </a:rPr>
              <a:t>image</a:t>
            </a:r>
            <a:r>
              <a:rPr lang="es-BO" sz="2300" dirty="0"/>
              <a:t>='')</a:t>
            </a: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encender_webcam</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2" name="Text 0">
            <a:extLst>
              <a:ext uri="{FF2B5EF4-FFF2-40B4-BE49-F238E27FC236}">
                <a16:creationId xmlns:a16="http://schemas.microsoft.com/office/drawing/2014/main" id="{B69CE897-D3DA-FB7F-B943-E70F721DD35F}"/>
              </a:ext>
            </a:extLst>
          </p:cNvPr>
          <p:cNvSpPr/>
          <p:nvPr/>
        </p:nvSpPr>
        <p:spPr>
          <a:xfrm>
            <a:off x="232728" y="4242926"/>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apagar_webcam</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3" name="Shape 1">
            <a:extLst>
              <a:ext uri="{FF2B5EF4-FFF2-40B4-BE49-F238E27FC236}">
                <a16:creationId xmlns:a16="http://schemas.microsoft.com/office/drawing/2014/main" id="{26BFFC8E-22A0-70BF-55F8-8145F695B416}"/>
              </a:ext>
            </a:extLst>
          </p:cNvPr>
          <p:cNvSpPr/>
          <p:nvPr/>
        </p:nvSpPr>
        <p:spPr>
          <a:xfrm>
            <a:off x="5650982" y="5180511"/>
            <a:ext cx="8724465" cy="1890849"/>
          </a:xfrm>
          <a:prstGeom prst="roundRect">
            <a:avLst>
              <a:gd name="adj" fmla="val 1691"/>
            </a:avLst>
          </a:prstGeom>
          <a:solidFill>
            <a:srgbClr val="304755"/>
          </a:solidFill>
          <a:ln/>
        </p:spPr>
        <p:txBody>
          <a:bodyPr/>
          <a:lstStyle/>
          <a:p>
            <a:endParaRPr lang="es-BO" dirty="0"/>
          </a:p>
        </p:txBody>
      </p:sp>
      <p:sp>
        <p:nvSpPr>
          <p:cNvPr id="17" name="CuadroTexto 16">
            <a:extLst>
              <a:ext uri="{FF2B5EF4-FFF2-40B4-BE49-F238E27FC236}">
                <a16:creationId xmlns:a16="http://schemas.microsoft.com/office/drawing/2014/main" id="{9762522B-7124-EC46-B04D-6F852BFA48B6}"/>
              </a:ext>
            </a:extLst>
          </p:cNvPr>
          <p:cNvSpPr txBox="1"/>
          <p:nvPr/>
        </p:nvSpPr>
        <p:spPr>
          <a:xfrm>
            <a:off x="5852754" y="5434902"/>
            <a:ext cx="8320922" cy="1339469"/>
          </a:xfrm>
          <a:prstGeom prst="rect">
            <a:avLst/>
          </a:prstGeom>
          <a:noFill/>
        </p:spPr>
        <p:txBody>
          <a:bodyPr wrap="square">
            <a:spAutoFit/>
          </a:bodyPr>
          <a:lstStyle/>
          <a:p>
            <a:pPr algn="just">
              <a:lnSpc>
                <a:spcPct val="115000"/>
              </a:lnSpc>
              <a:spcBef>
                <a:spcPts val="600"/>
              </a:spcBef>
              <a:spcAft>
                <a:spcPts val="1000"/>
              </a:spcAft>
            </a:pPr>
            <a:r>
              <a:rPr lang="es-ES" sz="1800" b="1"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Propósito general: </a:t>
            </a:r>
            <a:r>
              <a:rPr lang="es-ES" sz="1800" dirty="0">
                <a:effectLst/>
                <a:latin typeface="Arial" panose="020B0604020202020204" pitchFamily="34" charset="0"/>
                <a:ea typeface="Calibri" panose="020F0502020204030204" pitchFamily="34" charset="0"/>
                <a:cs typeface="Times New Roman" panose="02020603050405020304" pitchFamily="18" charset="0"/>
              </a:rPr>
              <a:t>La función </a:t>
            </a:r>
            <a:r>
              <a:rPr lang="es-ES" sz="1800" dirty="0" err="1">
                <a:effectLst/>
                <a:latin typeface="Arial" panose="020B0604020202020204" pitchFamily="34" charset="0"/>
                <a:ea typeface="Calibri" panose="020F0502020204030204" pitchFamily="34" charset="0"/>
                <a:cs typeface="Times New Roman" panose="02020603050405020304" pitchFamily="18" charset="0"/>
              </a:rPr>
              <a:t>apagar_webcam</a:t>
            </a:r>
            <a:r>
              <a:rPr lang="es-ES" sz="1800" dirty="0">
                <a:effectLst/>
                <a:latin typeface="Arial" panose="020B0604020202020204" pitchFamily="34" charset="0"/>
                <a:ea typeface="Calibri" panose="020F0502020204030204" pitchFamily="34" charset="0"/>
                <a:cs typeface="Times New Roman" panose="02020603050405020304" pitchFamily="18" charset="0"/>
              </a:rPr>
              <a:t> tiene como objetivo detener la captura de video desde la cámara web y liberar los recursos asociados, además de limpiar el contenido visual de la ventana que muestra el video en la interfaz gráfica.</a:t>
            </a:r>
            <a:endParaRPr lang="es-BO"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5297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E62C6829-A81A-1BC8-4003-AAF1FB278094}"/>
              </a:ext>
            </a:extLst>
          </p:cNvPr>
          <p:cNvSpPr txBox="1"/>
          <p:nvPr/>
        </p:nvSpPr>
        <p:spPr>
          <a:xfrm>
            <a:off x="658494" y="2583468"/>
            <a:ext cx="8724465" cy="4339650"/>
          </a:xfrm>
          <a:prstGeom prst="rect">
            <a:avLst/>
          </a:prstGeom>
          <a:noFill/>
        </p:spPr>
        <p:txBody>
          <a:bodyPr wrap="square">
            <a:spAutoFit/>
          </a:bodyPr>
          <a:lstStyle/>
          <a:p>
            <a:r>
              <a:rPr lang="es-BO" sz="2300" dirty="0" err="1">
                <a:solidFill>
                  <a:srgbClr val="0070C0"/>
                </a:solidFill>
              </a:rPr>
              <a:t>def</a:t>
            </a:r>
            <a:r>
              <a:rPr lang="es-BO" sz="2300" dirty="0">
                <a:solidFill>
                  <a:srgbClr val="0070C0"/>
                </a:solidFill>
              </a:rPr>
              <a:t> </a:t>
            </a:r>
            <a:r>
              <a:rPr lang="es-BO" sz="2300" dirty="0" err="1">
                <a:solidFill>
                  <a:srgbClr val="FFC000"/>
                </a:solidFill>
              </a:rPr>
              <a:t>guardar_captura</a:t>
            </a:r>
            <a:r>
              <a:rPr lang="es-BO" sz="2300" dirty="0"/>
              <a:t>():</a:t>
            </a:r>
          </a:p>
          <a:p>
            <a:r>
              <a:rPr lang="es-BO" sz="2300" dirty="0">
                <a:solidFill>
                  <a:srgbClr val="0070C0"/>
                </a:solidFill>
              </a:rPr>
              <a:t>    global </a:t>
            </a:r>
            <a:r>
              <a:rPr lang="es-BO" sz="2300" dirty="0" err="1">
                <a:solidFill>
                  <a:srgbClr val="00B0F0"/>
                </a:solidFill>
              </a:rPr>
              <a:t>captura_guardada</a:t>
            </a:r>
            <a:r>
              <a:rPr lang="es-BO" sz="2300" dirty="0">
                <a:solidFill>
                  <a:srgbClr val="0070C0"/>
                </a:solidFill>
              </a:rPr>
              <a:t>, </a:t>
            </a:r>
            <a:r>
              <a:rPr lang="es-BO" sz="2300" dirty="0" err="1">
                <a:solidFill>
                  <a:srgbClr val="00B0F0"/>
                </a:solidFill>
              </a:rPr>
              <a:t>puntos_clave_guardados</a:t>
            </a:r>
            <a:endParaRPr lang="es-BO" sz="2300" dirty="0">
              <a:solidFill>
                <a:srgbClr val="00B0F0"/>
              </a:solidFill>
            </a:endParaRPr>
          </a:p>
          <a:p>
            <a:r>
              <a:rPr lang="es-BO" sz="2300" dirty="0">
                <a:solidFill>
                  <a:srgbClr val="7030A0"/>
                </a:solidFill>
              </a:rPr>
              <a:t>    </a:t>
            </a:r>
            <a:r>
              <a:rPr lang="es-BO" sz="2300" dirty="0" err="1">
                <a:solidFill>
                  <a:srgbClr val="7030A0"/>
                </a:solidFill>
              </a:rPr>
              <a:t>if</a:t>
            </a:r>
            <a:r>
              <a:rPr lang="es-BO" sz="2300" dirty="0">
                <a:solidFill>
                  <a:srgbClr val="7030A0"/>
                </a:solidFill>
              </a:rPr>
              <a:t> </a:t>
            </a:r>
            <a:r>
              <a:rPr lang="es-BO" sz="2300" dirty="0" err="1"/>
              <a:t>cap</a:t>
            </a:r>
            <a:r>
              <a:rPr lang="es-BO" sz="2300" dirty="0"/>
              <a:t>:</a:t>
            </a:r>
          </a:p>
          <a:p>
            <a:r>
              <a:rPr lang="es-BO" sz="2300" dirty="0">
                <a:solidFill>
                  <a:srgbClr val="0070C0"/>
                </a:solidFill>
              </a:rPr>
              <a:t>        </a:t>
            </a:r>
            <a:r>
              <a:rPr lang="es-BO" sz="2300" dirty="0" err="1">
                <a:solidFill>
                  <a:srgbClr val="0070C0"/>
                </a:solidFill>
              </a:rPr>
              <a:t>ret</a:t>
            </a:r>
            <a:r>
              <a:rPr lang="es-BO" sz="2300" dirty="0">
                <a:solidFill>
                  <a:srgbClr val="0070C0"/>
                </a:solidFill>
              </a:rPr>
              <a:t>, </a:t>
            </a:r>
            <a:r>
              <a:rPr lang="es-BO" sz="2300" dirty="0" err="1">
                <a:solidFill>
                  <a:srgbClr val="0070C0"/>
                </a:solidFill>
              </a:rPr>
              <a:t>frame</a:t>
            </a:r>
            <a:r>
              <a:rPr lang="es-BO" sz="2300" dirty="0">
                <a:solidFill>
                  <a:srgbClr val="0070C0"/>
                </a:solidFill>
              </a:rPr>
              <a:t> = </a:t>
            </a:r>
            <a:r>
              <a:rPr lang="es-BO" sz="2300" dirty="0" err="1"/>
              <a:t>cap</a:t>
            </a:r>
            <a:r>
              <a:rPr lang="es-BO" sz="2300" dirty="0" err="1">
                <a:solidFill>
                  <a:srgbClr val="0070C0"/>
                </a:solidFill>
              </a:rPr>
              <a:t>.</a:t>
            </a:r>
            <a:r>
              <a:rPr lang="es-BO" sz="2300" dirty="0" err="1">
                <a:solidFill>
                  <a:srgbClr val="FFC000"/>
                </a:solidFill>
              </a:rPr>
              <a:t>read</a:t>
            </a:r>
            <a:r>
              <a:rPr lang="es-BO" sz="2300" dirty="0">
                <a:solidFill>
                  <a:srgbClr val="0070C0"/>
                </a:solidFill>
              </a:rPr>
              <a:t>()</a:t>
            </a:r>
          </a:p>
          <a:p>
            <a:r>
              <a:rPr lang="es-BO" sz="2300" dirty="0">
                <a:solidFill>
                  <a:srgbClr val="0070C0"/>
                </a:solidFill>
              </a:rPr>
              <a:t>        </a:t>
            </a:r>
            <a:r>
              <a:rPr lang="es-BO" sz="2300" dirty="0" err="1">
                <a:solidFill>
                  <a:srgbClr val="7030A0"/>
                </a:solidFill>
              </a:rPr>
              <a:t>if</a:t>
            </a:r>
            <a:r>
              <a:rPr lang="es-BO" sz="2300" dirty="0">
                <a:solidFill>
                  <a:srgbClr val="0070C0"/>
                </a:solidFill>
              </a:rPr>
              <a:t> </a:t>
            </a:r>
            <a:r>
              <a:rPr lang="es-BO" sz="2300" dirty="0" err="1"/>
              <a:t>ret</a:t>
            </a:r>
            <a:r>
              <a:rPr lang="es-BO" sz="2300" dirty="0"/>
              <a:t>:</a:t>
            </a:r>
          </a:p>
          <a:p>
            <a:r>
              <a:rPr lang="es-BO" sz="2300" dirty="0">
                <a:solidFill>
                  <a:srgbClr val="0070C0"/>
                </a:solidFill>
              </a:rPr>
              <a:t>            </a:t>
            </a:r>
            <a:r>
              <a:rPr lang="es-BO" sz="2300" dirty="0" err="1">
                <a:solidFill>
                  <a:srgbClr val="0070C0"/>
                </a:solidFill>
              </a:rPr>
              <a:t>captura_guardada</a:t>
            </a:r>
            <a:r>
              <a:rPr lang="es-BO" sz="2300" dirty="0">
                <a:solidFill>
                  <a:srgbClr val="0070C0"/>
                </a:solidFill>
              </a:rPr>
              <a:t> = </a:t>
            </a:r>
            <a:r>
              <a:rPr lang="es-BO" sz="2300" dirty="0" err="1">
                <a:solidFill>
                  <a:srgbClr val="FF0000"/>
                </a:solidFill>
              </a:rPr>
              <a:t>frame</a:t>
            </a:r>
            <a:endParaRPr lang="es-BO" sz="2300" dirty="0">
              <a:solidFill>
                <a:srgbClr val="FF0000"/>
              </a:solidFill>
            </a:endParaRPr>
          </a:p>
          <a:p>
            <a:r>
              <a:rPr lang="es-BO" sz="2300" dirty="0">
                <a:solidFill>
                  <a:srgbClr val="92D050"/>
                </a:solidFill>
              </a:rPr>
              <a:t># Guardamos los puntos clave de la cara también</a:t>
            </a:r>
          </a:p>
          <a:p>
            <a:r>
              <a:rPr lang="es-BO" sz="2300" dirty="0">
                <a:solidFill>
                  <a:srgbClr val="0070C0"/>
                </a:solidFill>
              </a:rPr>
              <a:t>            </a:t>
            </a:r>
            <a:r>
              <a:rPr lang="es-BO" sz="2300" dirty="0" err="1">
                <a:solidFill>
                  <a:srgbClr val="0070C0"/>
                </a:solidFill>
              </a:rPr>
              <a:t>puntos_clave_guardados</a:t>
            </a:r>
            <a:r>
              <a:rPr lang="es-BO" sz="2300" dirty="0">
                <a:solidFill>
                  <a:srgbClr val="0070C0"/>
                </a:solidFill>
              </a:rPr>
              <a:t> = </a:t>
            </a:r>
            <a:r>
              <a:rPr lang="es-BO" sz="2300" dirty="0" err="1">
                <a:solidFill>
                  <a:srgbClr val="00B0F0"/>
                </a:solidFill>
              </a:rPr>
              <a:t>obtener_puntos_clave</a:t>
            </a:r>
            <a:r>
              <a:rPr lang="es-BO" sz="2300" dirty="0">
                <a:solidFill>
                  <a:srgbClr val="0070C0"/>
                </a:solidFill>
              </a:rPr>
              <a:t>(</a:t>
            </a:r>
            <a:r>
              <a:rPr lang="es-BO" sz="2300" dirty="0" err="1">
                <a:solidFill>
                  <a:srgbClr val="FF0000"/>
                </a:solidFill>
              </a:rPr>
              <a:t>frame</a:t>
            </a:r>
            <a:r>
              <a:rPr lang="es-BO" sz="2300" dirty="0">
                <a:solidFill>
                  <a:srgbClr val="0070C0"/>
                </a:solidFill>
              </a:rPr>
              <a:t>)</a:t>
            </a:r>
          </a:p>
          <a:p>
            <a:r>
              <a:rPr lang="es-BO" sz="2300" dirty="0">
                <a:solidFill>
                  <a:srgbClr val="0070C0"/>
                </a:solidFill>
              </a:rPr>
              <a:t>            </a:t>
            </a:r>
            <a:r>
              <a:rPr lang="es-BO" sz="2300" dirty="0"/>
              <a:t>cv2.imwrite</a:t>
            </a:r>
            <a:r>
              <a:rPr lang="es-BO" sz="2300" dirty="0">
                <a:solidFill>
                  <a:srgbClr val="0070C0"/>
                </a:solidFill>
              </a:rPr>
              <a:t>('captura.png', </a:t>
            </a:r>
            <a:r>
              <a:rPr lang="es-BO" sz="2300" dirty="0" err="1">
                <a:solidFill>
                  <a:srgbClr val="FF0000"/>
                </a:solidFill>
              </a:rPr>
              <a:t>frame</a:t>
            </a:r>
            <a:r>
              <a:rPr lang="es-BO" sz="2300" dirty="0">
                <a:solidFill>
                  <a:srgbClr val="0070C0"/>
                </a:solidFill>
              </a:rPr>
              <a:t>)</a:t>
            </a:r>
          </a:p>
          <a:p>
            <a:r>
              <a:rPr lang="es-BO" sz="2300" dirty="0">
                <a:solidFill>
                  <a:srgbClr val="0070C0"/>
                </a:solidFill>
              </a:rPr>
              <a:t>            </a:t>
            </a:r>
            <a:r>
              <a:rPr lang="es-BO" sz="2300" dirty="0" err="1">
                <a:solidFill>
                  <a:srgbClr val="0070C0"/>
                </a:solidFill>
              </a:rPr>
              <a:t>messagebox.</a:t>
            </a:r>
            <a:r>
              <a:rPr lang="es-BO" sz="2300" dirty="0" err="1">
                <a:solidFill>
                  <a:srgbClr val="92D050"/>
                </a:solidFill>
              </a:rPr>
              <a:t>showinfo</a:t>
            </a:r>
            <a:r>
              <a:rPr lang="es-BO" sz="2300" dirty="0">
                <a:solidFill>
                  <a:srgbClr val="0070C0"/>
                </a:solidFill>
              </a:rPr>
              <a:t>("</a:t>
            </a:r>
            <a:r>
              <a:rPr lang="es-BO" sz="2300" dirty="0">
                <a:solidFill>
                  <a:srgbClr val="FF0000"/>
                </a:solidFill>
              </a:rPr>
              <a:t>Guardar Captura</a:t>
            </a:r>
            <a:r>
              <a:rPr lang="es-BO" sz="2300" dirty="0">
                <a:solidFill>
                  <a:srgbClr val="0070C0"/>
                </a:solidFill>
              </a:rPr>
              <a:t>", "</a:t>
            </a:r>
            <a:r>
              <a:rPr lang="es-BO" sz="2300" dirty="0">
                <a:solidFill>
                  <a:srgbClr val="FF0000"/>
                </a:solidFill>
              </a:rPr>
              <a:t>Captura guardada exitosamente</a:t>
            </a:r>
            <a:r>
              <a:rPr lang="es-BO" sz="2300" dirty="0">
                <a:solidFill>
                  <a:srgbClr val="0070C0"/>
                </a:solidFill>
              </a:rPr>
              <a:t>.")</a:t>
            </a:r>
            <a:endParaRPr lang="es-BO" sz="2300" dirty="0"/>
          </a:p>
        </p:txBody>
      </p:sp>
      <p:sp>
        <p:nvSpPr>
          <p:cNvPr id="6" name="Shape 1">
            <a:extLst>
              <a:ext uri="{FF2B5EF4-FFF2-40B4-BE49-F238E27FC236}">
                <a16:creationId xmlns:a16="http://schemas.microsoft.com/office/drawing/2014/main" id="{08EA78A5-AF93-3DC1-8831-6EC8EF9E8237}"/>
              </a:ext>
            </a:extLst>
          </p:cNvPr>
          <p:cNvSpPr/>
          <p:nvPr/>
        </p:nvSpPr>
        <p:spPr>
          <a:xfrm>
            <a:off x="9621520" y="2836532"/>
            <a:ext cx="4753927" cy="3117228"/>
          </a:xfrm>
          <a:prstGeom prst="roundRect">
            <a:avLst>
              <a:gd name="adj" fmla="val 1691"/>
            </a:avLst>
          </a:prstGeom>
          <a:solidFill>
            <a:srgbClr val="304755"/>
          </a:solidFill>
          <a:ln/>
        </p:spPr>
        <p:txBody>
          <a:bodyPr/>
          <a:lstStyle/>
          <a:p>
            <a:endParaRPr lang="es-BO" dirty="0"/>
          </a:p>
        </p:txBody>
      </p:sp>
      <p:sp>
        <p:nvSpPr>
          <p:cNvPr id="8" name="CuadroTexto 7">
            <a:extLst>
              <a:ext uri="{FF2B5EF4-FFF2-40B4-BE49-F238E27FC236}">
                <a16:creationId xmlns:a16="http://schemas.microsoft.com/office/drawing/2014/main" id="{BD67729F-99EE-FE30-DA0B-E95C20358F9D}"/>
              </a:ext>
            </a:extLst>
          </p:cNvPr>
          <p:cNvSpPr txBox="1"/>
          <p:nvPr/>
        </p:nvSpPr>
        <p:spPr>
          <a:xfrm>
            <a:off x="10007600" y="3052260"/>
            <a:ext cx="4166076" cy="2500300"/>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Arial" panose="020B0604020202020204" pitchFamily="34" charset="0"/>
                <a:ea typeface="Calibri" panose="020F0502020204030204" pitchFamily="34" charset="0"/>
                <a:cs typeface="Times New Roman" panose="02020603050405020304" pitchFamily="18" charset="0"/>
              </a:rPr>
              <a:t>La función </a:t>
            </a:r>
            <a:r>
              <a:rPr lang="es-BO" sz="1800" i="1" dirty="0" err="1">
                <a:effectLst/>
                <a:latin typeface="Arial" panose="020B0604020202020204" pitchFamily="34" charset="0"/>
                <a:ea typeface="Calibri" panose="020F0502020204030204" pitchFamily="34" charset="0"/>
                <a:cs typeface="Times New Roman" panose="02020603050405020304" pitchFamily="18" charset="0"/>
              </a:rPr>
              <a:t>guardar_captura</a:t>
            </a:r>
            <a:r>
              <a:rPr lang="es-BO" sz="1800" dirty="0">
                <a:effectLst/>
                <a:latin typeface="Arial" panose="020B0604020202020204" pitchFamily="34" charset="0"/>
                <a:ea typeface="Calibri" panose="020F0502020204030204" pitchFamily="34" charset="0"/>
                <a:cs typeface="Times New Roman" panose="02020603050405020304" pitchFamily="18" charset="0"/>
              </a:rPr>
              <a:t> permite capturar un fotograma de video desde la cámara activa, guardarlo como imagen en el disco y extraer los puntos clave del rostro para su posterior comparación.</a:t>
            </a: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guardar_captura</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540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E62C6829-A81A-1BC8-4003-AAF1FB278094}"/>
              </a:ext>
            </a:extLst>
          </p:cNvPr>
          <p:cNvSpPr txBox="1"/>
          <p:nvPr/>
        </p:nvSpPr>
        <p:spPr>
          <a:xfrm>
            <a:off x="610553" y="2186978"/>
            <a:ext cx="12703592" cy="5924699"/>
          </a:xfrm>
          <a:prstGeom prst="rect">
            <a:avLst/>
          </a:prstGeom>
          <a:noFill/>
        </p:spPr>
        <p:txBody>
          <a:bodyPr wrap="square">
            <a:spAutoFit/>
          </a:bodyPr>
          <a:lstStyle/>
          <a:p>
            <a:pPr>
              <a:spcAft>
                <a:spcPts val="800"/>
              </a:spcAft>
            </a:pPr>
            <a:r>
              <a:rPr lang="es-BO" sz="2300" dirty="0" err="1">
                <a:solidFill>
                  <a:srgbClr val="0000FF"/>
                </a:solidFill>
                <a:effectLst/>
                <a:latin typeface="+mj-lt"/>
                <a:ea typeface="Times New Roman" panose="02020603050405020304" pitchFamily="18" charset="0"/>
                <a:cs typeface="Times New Roman" panose="02020603050405020304" pitchFamily="18" charset="0"/>
              </a:rPr>
              <a:t>def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obtener_puntos_clave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frame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Convertir la imagen a RGB y procesarla con </a:t>
            </a:r>
            <a:r>
              <a:rPr lang="es-BO" sz="2300" dirty="0" err="1">
                <a:solidFill>
                  <a:srgbClr val="92D050"/>
                </a:solidFill>
                <a:effectLst/>
                <a:latin typeface="+mj-lt"/>
                <a:ea typeface="Times New Roman" panose="02020603050405020304" pitchFamily="18" charset="0"/>
                <a:cs typeface="Times New Roman" panose="02020603050405020304" pitchFamily="18" charset="0"/>
              </a:rPr>
              <a:t>FaceMesh</a:t>
            </a:r>
            <a:r>
              <a:rPr lang="es-BO" sz="2300" dirty="0">
                <a:solidFill>
                  <a:srgbClr val="92D050"/>
                </a:solidFill>
                <a:effectLst/>
                <a:latin typeface="+mj-lt"/>
                <a:ea typeface="Times New Roman" panose="02020603050405020304" pitchFamily="18" charset="0"/>
                <a:cs typeface="Times New Roman" panose="02020603050405020304" pitchFamily="18" charset="0"/>
              </a:rPr>
              <a:t> de </a:t>
            </a:r>
            <a:r>
              <a:rPr lang="es-BO" sz="2300" dirty="0" err="1">
                <a:solidFill>
                  <a:srgbClr val="92D050"/>
                </a:solidFill>
                <a:effectLst/>
                <a:latin typeface="+mj-lt"/>
                <a:ea typeface="Times New Roman" panose="02020603050405020304" pitchFamily="18" charset="0"/>
                <a:cs typeface="Times New Roman" panose="02020603050405020304" pitchFamily="18" charset="0"/>
              </a:rPr>
              <a:t>MediaPipe</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img_rgb</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FFC000"/>
                </a:solidFill>
                <a:effectLst/>
                <a:latin typeface="+mj-lt"/>
                <a:ea typeface="Times New Roman" panose="02020603050405020304" pitchFamily="18" charset="0"/>
                <a:cs typeface="Times New Roman" panose="02020603050405020304" pitchFamily="18" charset="0"/>
              </a:rPr>
              <a:t>cvtColor</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frame</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COLOR_BGR2RGB</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results</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mp_face_mesh</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0000"/>
                </a:solidFill>
                <a:effectLst/>
                <a:latin typeface="+mj-lt"/>
                <a:ea typeface="Times New Roman" panose="02020603050405020304" pitchFamily="18" charset="0"/>
                <a:cs typeface="Times New Roman" panose="02020603050405020304" pitchFamily="18" charset="0"/>
              </a:rPr>
              <a:t>process</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img_rgb</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if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1080"/>
                </a:solidFill>
                <a:effectLst/>
                <a:latin typeface="+mj-lt"/>
                <a:ea typeface="Times New Roman" panose="02020603050405020304" pitchFamily="18" charset="0"/>
                <a:cs typeface="Times New Roman" panose="02020603050405020304" pitchFamily="18" charset="0"/>
              </a:rPr>
              <a:t>results</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0000"/>
                </a:solidFill>
                <a:effectLst/>
                <a:latin typeface="+mj-lt"/>
                <a:ea typeface="Times New Roman" panose="02020603050405020304" pitchFamily="18" charset="0"/>
                <a:cs typeface="Times New Roman" panose="02020603050405020304" pitchFamily="18" charset="0"/>
              </a:rPr>
              <a:t>multi_face_landmarks</a:t>
            </a:r>
            <a:r>
              <a:rPr lang="en-US" sz="2300" dirty="0">
                <a:solidFill>
                  <a:srgbClr val="FF0000"/>
                </a:solidFill>
                <a:effectLst/>
                <a:latin typeface="+mj-lt"/>
                <a:ea typeface="Times New Roman" panose="02020603050405020304" pitchFamily="18" charset="0"/>
                <a:cs typeface="Times New Roman" panose="02020603050405020304" pitchFamily="18" charset="0"/>
              </a:rPr>
              <a:t>:</a:t>
            </a:r>
            <a:endParaRPr lang="es-BO" sz="2300" dirty="0">
              <a:solidFill>
                <a:srgbClr val="FF0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92D050"/>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Extraer los puntos clave de la cara</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puntos_clave</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for</a:t>
            </a:r>
            <a:r>
              <a:rPr lang="en-US" sz="2300" dirty="0">
                <a:solidFill>
                  <a:srgbClr val="00B0F0"/>
                </a:solidFill>
                <a:effectLst/>
                <a:latin typeface="+mj-lt"/>
                <a:ea typeface="Times New Roman" panose="02020603050405020304" pitchFamily="18" charset="0"/>
                <a:cs typeface="Times New Roman" panose="02020603050405020304" pitchFamily="18" charset="0"/>
              </a:rPr>
              <a:t> landmarks </a:t>
            </a:r>
            <a:r>
              <a:rPr lang="en-US" sz="2300" dirty="0">
                <a:solidFill>
                  <a:srgbClr val="AF00DB"/>
                </a:solidFill>
                <a:effectLst/>
                <a:latin typeface="+mj-lt"/>
                <a:ea typeface="Times New Roman" panose="02020603050405020304" pitchFamily="18" charset="0"/>
                <a:cs typeface="Times New Roman" panose="02020603050405020304" pitchFamily="18" charset="0"/>
              </a:rPr>
              <a:t>in</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results</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multi_face_landmarks</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for</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idx</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AF00DB"/>
                </a:solidFill>
                <a:effectLst/>
                <a:latin typeface="+mj-lt"/>
                <a:ea typeface="Times New Roman" panose="02020603050405020304" pitchFamily="18" charset="0"/>
                <a:cs typeface="Times New Roman" panose="02020603050405020304" pitchFamily="18" charset="0"/>
              </a:rPr>
              <a:t>in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PUNTOS_CRITICOS</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00B0F0"/>
                </a:solidFill>
                <a:effectLst/>
                <a:latin typeface="+mj-lt"/>
                <a:ea typeface="Times New Roman" panose="02020603050405020304" pitchFamily="18" charset="0"/>
                <a:cs typeface="Times New Roman" panose="02020603050405020304" pitchFamily="18" charset="0"/>
              </a:rPr>
              <a:t>                lm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landmarks</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landmark</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effectLst/>
                <a:latin typeface="+mj-lt"/>
                <a:ea typeface="Times New Roman" panose="02020603050405020304" pitchFamily="18" charset="0"/>
                <a:cs typeface="Times New Roman" panose="02020603050405020304" pitchFamily="18" charset="0"/>
              </a:rPr>
              <a:t>idx</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append</a:t>
            </a:r>
            <a:r>
              <a:rPr lang="es-BO" sz="2300" dirty="0">
                <a:solidFill>
                  <a:srgbClr val="FF0000"/>
                </a:solidFill>
                <a:effectLst/>
                <a:latin typeface="+mj-lt"/>
                <a:ea typeface="Times New Roman" panose="02020603050405020304" pitchFamily="18" charset="0"/>
                <a:cs typeface="Times New Roman" panose="02020603050405020304" pitchFamily="18" charset="0"/>
              </a:rPr>
              <a:t>((</a:t>
            </a:r>
            <a:r>
              <a:rPr lang="es-BO" sz="2300" dirty="0" err="1">
                <a:effectLst/>
                <a:latin typeface="+mj-lt"/>
                <a:ea typeface="Times New Roman" panose="02020603050405020304" pitchFamily="18" charset="0"/>
                <a:cs typeface="Times New Roman" panose="02020603050405020304" pitchFamily="18" charset="0"/>
              </a:rPr>
              <a:t>lm.x</a:t>
            </a:r>
            <a:r>
              <a:rPr lang="es-BO" sz="2300" dirty="0">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lm.y</a:t>
            </a:r>
            <a:r>
              <a:rPr lang="es-BO" sz="2300" dirty="0">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lm.z</a:t>
            </a:r>
            <a:r>
              <a:rPr lang="es-BO" sz="2300" dirty="0">
                <a:solidFill>
                  <a:srgbClr val="FF0000"/>
                </a:solidFill>
                <a:effectLst/>
                <a:latin typeface="+mj-lt"/>
                <a:ea typeface="Times New Roman" panose="02020603050405020304" pitchFamily="18" charset="0"/>
                <a:cs typeface="Times New Roman" panose="02020603050405020304" pitchFamily="18" charset="0"/>
              </a:rPr>
              <a:t>))</a:t>
            </a:r>
            <a:endParaRPr lang="es-BO" sz="2300" dirty="0">
              <a:solidFill>
                <a:srgbClr val="FF000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None</a:t>
            </a:r>
            <a:endParaRPr lang="es-BO" sz="2300" dirty="0">
              <a:effectLst/>
              <a:latin typeface="+mj-lt"/>
              <a:ea typeface="Yu Mincho" panose="020B0400000000000000" pitchFamily="18" charset="-128"/>
              <a:cs typeface="Times New Roman" panose="02020603050405020304" pitchFamily="18" charset="0"/>
            </a:endParaRPr>
          </a:p>
        </p:txBody>
      </p:sp>
      <p:sp>
        <p:nvSpPr>
          <p:cNvPr id="6" name="Shape 1">
            <a:extLst>
              <a:ext uri="{FF2B5EF4-FFF2-40B4-BE49-F238E27FC236}">
                <a16:creationId xmlns:a16="http://schemas.microsoft.com/office/drawing/2014/main" id="{08EA78A5-AF93-3DC1-8831-6EC8EF9E8237}"/>
              </a:ext>
            </a:extLst>
          </p:cNvPr>
          <p:cNvSpPr/>
          <p:nvPr/>
        </p:nvSpPr>
        <p:spPr>
          <a:xfrm>
            <a:off x="7955280" y="3762311"/>
            <a:ext cx="6421120" cy="3075369"/>
          </a:xfrm>
          <a:prstGeom prst="roundRect">
            <a:avLst>
              <a:gd name="adj" fmla="val 1691"/>
            </a:avLst>
          </a:prstGeom>
          <a:solidFill>
            <a:srgbClr val="304755"/>
          </a:solidFill>
          <a:ln/>
        </p:spPr>
        <p:txBody>
          <a:bodyPr/>
          <a:lstStyle/>
          <a:p>
            <a:endParaRPr lang="es-BO" dirty="0"/>
          </a:p>
        </p:txBody>
      </p:sp>
      <p:sp>
        <p:nvSpPr>
          <p:cNvPr id="8" name="CuadroTexto 7">
            <a:extLst>
              <a:ext uri="{FF2B5EF4-FFF2-40B4-BE49-F238E27FC236}">
                <a16:creationId xmlns:a16="http://schemas.microsoft.com/office/drawing/2014/main" id="{BD67729F-99EE-FE30-DA0B-E95C20358F9D}"/>
              </a:ext>
            </a:extLst>
          </p:cNvPr>
          <p:cNvSpPr txBox="1"/>
          <p:nvPr/>
        </p:nvSpPr>
        <p:spPr>
          <a:xfrm>
            <a:off x="8157764" y="4114800"/>
            <a:ext cx="6096715" cy="2569742"/>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150000"/>
              </a:lnSpc>
            </a:pPr>
            <a:r>
              <a:rPr lang="es-ES"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ES" sz="1800" i="1" dirty="0" err="1">
                <a:effectLst/>
                <a:latin typeface="Cabin" panose="020B0803050202020004" pitchFamily="34" charset="0"/>
                <a:ea typeface="Calibri" panose="020F0502020204030204" pitchFamily="34" charset="0"/>
                <a:cs typeface="Times New Roman" panose="02020603050405020304" pitchFamily="18" charset="0"/>
              </a:rPr>
              <a:t>obtener_puntos_clave</a:t>
            </a:r>
            <a:r>
              <a:rPr lang="es-ES" sz="1800" dirty="0">
                <a:effectLst/>
                <a:latin typeface="Cabin" panose="020B0803050202020004" pitchFamily="34" charset="0"/>
                <a:ea typeface="Calibri" panose="020F0502020204030204" pitchFamily="34" charset="0"/>
                <a:cs typeface="Times New Roman" panose="02020603050405020304" pitchFamily="18" charset="0"/>
              </a:rPr>
              <a:t> procesa una imagen para detectar un rostro y extraer puntos clave específicos, utilizando la tecnología </a:t>
            </a:r>
            <a:r>
              <a:rPr lang="es-ES" sz="1800" i="1" dirty="0" err="1">
                <a:effectLst/>
                <a:latin typeface="Cabin" panose="020B0803050202020004" pitchFamily="34" charset="0"/>
                <a:ea typeface="Calibri" panose="020F0502020204030204" pitchFamily="34" charset="0"/>
                <a:cs typeface="Times New Roman" panose="02020603050405020304" pitchFamily="18" charset="0"/>
              </a:rPr>
              <a:t>FaceMesh</a:t>
            </a:r>
            <a:r>
              <a:rPr lang="es-ES" sz="1800" dirty="0">
                <a:effectLst/>
                <a:latin typeface="Cabin" panose="020B0803050202020004" pitchFamily="34" charset="0"/>
                <a:ea typeface="Calibri" panose="020F0502020204030204" pitchFamily="34" charset="0"/>
                <a:cs typeface="Times New Roman" panose="02020603050405020304" pitchFamily="18" charset="0"/>
              </a:rPr>
              <a:t> de </a:t>
            </a:r>
            <a:r>
              <a:rPr lang="es-ES" sz="1800" i="1" dirty="0" err="1">
                <a:effectLst/>
                <a:latin typeface="Cabin" panose="020B0803050202020004" pitchFamily="34" charset="0"/>
                <a:ea typeface="Calibri" panose="020F0502020204030204" pitchFamily="34" charset="0"/>
                <a:cs typeface="Times New Roman" panose="02020603050405020304" pitchFamily="18" charset="0"/>
              </a:rPr>
              <a:t>MediaPipe</a:t>
            </a:r>
            <a:r>
              <a:rPr lang="es-ES" sz="1800" dirty="0">
                <a:effectLst/>
                <a:latin typeface="Cabin" panose="020B0803050202020004" pitchFamily="34" charset="0"/>
                <a:ea typeface="Calibri" panose="020F0502020204030204" pitchFamily="34" charset="0"/>
                <a:cs typeface="Times New Roman" panose="02020603050405020304" pitchFamily="18" charset="0"/>
              </a:rPr>
              <a:t>. Estos puntos clave son necesarios para el reconocimiento facial y su comparación</a:t>
            </a:r>
            <a:endParaRPr lang="es-BO" sz="1800" dirty="0">
              <a:effectLst/>
              <a:latin typeface="Cabin" panose="020B0803050202020004" pitchFamily="34" charset="0"/>
              <a:ea typeface="Calibri" panose="020F0502020204030204" pitchFamily="34"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1813104"/>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o</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bteme</a:t>
            </a:r>
            <a:r>
              <a:rPr lang="es-ES" sz="2000" kern="1400" dirty="0" err="1">
                <a:latin typeface="Unbounded" panose="020B0604020202020204" charset="0"/>
                <a:ea typeface="Times New Roman" panose="02020603050405020304" pitchFamily="18" charset="0"/>
                <a:cs typeface="Times New Roman" panose="02020603050405020304" pitchFamily="18" charset="0"/>
              </a:rPr>
              <a:t>r_p</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untos_clave</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103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comparar</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_captura</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354EC7B-2EDD-B3AE-458A-177D1A321654}"/>
              </a:ext>
            </a:extLst>
          </p:cNvPr>
          <p:cNvSpPr txBox="1"/>
          <p:nvPr/>
        </p:nvSpPr>
        <p:spPr>
          <a:xfrm>
            <a:off x="658494" y="2583468"/>
            <a:ext cx="13768705" cy="5365571"/>
          </a:xfrm>
          <a:prstGeom prst="rect">
            <a:avLst/>
          </a:prstGeom>
          <a:noFill/>
        </p:spPr>
        <p:txBody>
          <a:bodyPr wrap="square">
            <a:spAutoFit/>
          </a:bodyPr>
          <a:lstStyle/>
          <a:p>
            <a:pPr>
              <a:spcAft>
                <a:spcPts val="800"/>
              </a:spcAft>
            </a:pPr>
            <a:r>
              <a:rPr lang="es-BO" sz="2300" dirty="0" err="1">
                <a:solidFill>
                  <a:srgbClr val="0000FF"/>
                </a:solidFill>
                <a:effectLst/>
                <a:latin typeface="+mj-lt"/>
                <a:ea typeface="Times New Roman" panose="02020603050405020304" pitchFamily="18" charset="0"/>
                <a:cs typeface="Times New Roman" panose="02020603050405020304" pitchFamily="18" charset="0"/>
              </a:rPr>
              <a:t>def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comparar_captura</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FF"/>
                </a:solidFill>
                <a:effectLst/>
                <a:latin typeface="+mj-lt"/>
                <a:ea typeface="Times New Roman" panose="02020603050405020304" pitchFamily="18" charset="0"/>
                <a:cs typeface="Times New Roman" panose="02020603050405020304" pitchFamily="18" charset="0"/>
              </a:rPr>
              <a:t>global</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captura_guardada</a:t>
            </a:r>
            <a:r>
              <a:rPr lang="es-BO" sz="2300" dirty="0">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puntos_clave_guardados</a:t>
            </a:r>
            <a:endParaRPr lang="es-BO" sz="2300" dirty="0">
              <a:solidFill>
                <a:srgbClr val="00B0F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captura_guardada</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is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None</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or</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puntos_clave_guardados</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is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None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marL="685800" indent="-6858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messagebox</a:t>
            </a:r>
            <a:r>
              <a:rPr lang="es-BO" sz="2300" dirty="0" err="1">
                <a:solidFill>
                  <a:srgbClr val="FFC000"/>
                </a:solidFill>
                <a:effectLst/>
                <a:latin typeface="+mj-lt"/>
                <a:ea typeface="Times New Roman" panose="02020603050405020304" pitchFamily="18" charset="0"/>
                <a:cs typeface="Times New Roman" panose="02020603050405020304" pitchFamily="18" charset="0"/>
              </a:rPr>
              <a:t>.showwarning</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a:solidFill>
                  <a:srgbClr val="A31515"/>
                </a:solidFill>
                <a:effectLst/>
                <a:latin typeface="+mj-lt"/>
                <a:ea typeface="Times New Roman" panose="02020603050405020304" pitchFamily="18" charset="0"/>
                <a:cs typeface="Times New Roman" panose="02020603050405020304" pitchFamily="18" charset="0"/>
              </a:rPr>
              <a:t>"Comparar Captura"</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A31515"/>
                </a:solidFill>
                <a:effectLst/>
                <a:latin typeface="+mj-lt"/>
                <a:ea typeface="Times New Roman" panose="02020603050405020304" pitchFamily="18" charset="0"/>
                <a:cs typeface="Times New Roman" panose="02020603050405020304" pitchFamily="18" charset="0"/>
              </a:rPr>
              <a:t>"No hay captura guardada para comparar."</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return</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if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cap</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ret, frame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cap</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read</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1080"/>
                </a:solidFill>
                <a:effectLst/>
                <a:latin typeface="+mj-lt"/>
                <a:ea typeface="Times New Roman" panose="02020603050405020304" pitchFamily="18" charset="0"/>
                <a:cs typeface="Times New Roman" panose="02020603050405020304" pitchFamily="18" charset="0"/>
              </a:rPr>
              <a:t>ret</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 Obtener los puntos clave del </a:t>
            </a:r>
            <a:r>
              <a:rPr lang="es-BO" sz="2300" dirty="0" err="1">
                <a:solidFill>
                  <a:srgbClr val="92D050"/>
                </a:solidFill>
                <a:effectLst/>
                <a:latin typeface="+mj-lt"/>
                <a:ea typeface="Times New Roman" panose="02020603050405020304" pitchFamily="18" charset="0"/>
                <a:cs typeface="Times New Roman" panose="02020603050405020304" pitchFamily="18" charset="0"/>
              </a:rPr>
              <a:t>frame</a:t>
            </a:r>
            <a:r>
              <a:rPr lang="es-BO" sz="2300" dirty="0">
                <a:solidFill>
                  <a:srgbClr val="92D050"/>
                </a:solidFill>
                <a:effectLst/>
                <a:latin typeface="+mj-lt"/>
                <a:ea typeface="Times New Roman" panose="02020603050405020304" pitchFamily="18" charset="0"/>
                <a:cs typeface="Times New Roman" panose="02020603050405020304" pitchFamily="18" charset="0"/>
              </a:rPr>
              <a:t> actual</a:t>
            </a:r>
            <a:endParaRPr lang="es-BO" sz="2300" dirty="0">
              <a:solidFill>
                <a:srgbClr val="92D05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puntos_clave_frame</a:t>
            </a:r>
            <a:r>
              <a:rPr lang="es-BO" sz="2300" dirty="0">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obtener_puntos_clave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effectLst/>
                <a:latin typeface="+mj-lt"/>
                <a:ea typeface="Times New Roman" panose="02020603050405020304" pitchFamily="18" charset="0"/>
                <a:cs typeface="Times New Roman" panose="02020603050405020304" pitchFamily="18" charset="0"/>
              </a:rPr>
              <a:t>frame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5579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
            <a:extLst>
              <a:ext uri="{FF2B5EF4-FFF2-40B4-BE49-F238E27FC236}">
                <a16:creationId xmlns:a16="http://schemas.microsoft.com/office/drawing/2014/main" id="{F0FF9DE8-C0A5-AFD9-7A6F-29C9DF2B8137}"/>
              </a:ext>
            </a:extLst>
          </p:cNvPr>
          <p:cNvSpPr/>
          <p:nvPr/>
        </p:nvSpPr>
        <p:spPr>
          <a:xfrm>
            <a:off x="2234048" y="5138013"/>
            <a:ext cx="9551551" cy="2217827"/>
          </a:xfrm>
          <a:prstGeom prst="roundRect">
            <a:avLst>
              <a:gd name="adj" fmla="val 1691"/>
            </a:avLst>
          </a:prstGeom>
          <a:solidFill>
            <a:srgbClr val="304755"/>
          </a:solidFill>
          <a:ln/>
        </p:spPr>
        <p:txBody>
          <a:bodyPr/>
          <a:lstStyle/>
          <a:p>
            <a:endParaRPr lang="es-BO" dirty="0"/>
          </a:p>
        </p:txBody>
      </p:sp>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comparar</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_captura</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354EC7B-2EDD-B3AE-458A-177D1A321654}"/>
              </a:ext>
            </a:extLst>
          </p:cNvPr>
          <p:cNvSpPr txBox="1"/>
          <p:nvPr/>
        </p:nvSpPr>
        <p:spPr>
          <a:xfrm>
            <a:off x="658494" y="2583468"/>
            <a:ext cx="13768705" cy="2554545"/>
          </a:xfrm>
          <a:prstGeom prst="rect">
            <a:avLst/>
          </a:prstGeom>
          <a:noFill/>
        </p:spPr>
        <p:txBody>
          <a:bodyPr wrap="square">
            <a:spAutoFit/>
          </a:bodyPr>
          <a:lstStyle/>
          <a:p>
            <a:pPr>
              <a:spcAft>
                <a:spcPts val="800"/>
              </a:spcAft>
            </a:pP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puntos_clave_frame</a:t>
            </a:r>
            <a:r>
              <a:rPr lang="es-BO" sz="2300" dirty="0">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marL="1371600" indent="-13716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Comparar los puntos clave de la captura guardada con los puntos clave actuales</a:t>
            </a:r>
            <a:endParaRPr lang="es-BO" sz="2300" dirty="0">
              <a:solidFill>
                <a:srgbClr val="92D050"/>
              </a:solidFill>
              <a:effectLst/>
              <a:latin typeface="+mj-lt"/>
              <a:ea typeface="Calibri" panose="020F0502020204030204" pitchFamily="34" charset="0"/>
              <a:cs typeface="Times New Roman" panose="02020603050405020304" pitchFamily="18" charset="0"/>
            </a:endParaRPr>
          </a:p>
          <a:p>
            <a:pPr marL="1314450" indent="-131445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effectLst/>
                <a:latin typeface="+mj-lt"/>
                <a:ea typeface="Times New Roman" panose="02020603050405020304" pitchFamily="18" charset="0"/>
                <a:cs typeface="Times New Roman" panose="02020603050405020304" pitchFamily="18" charset="0"/>
              </a:rPr>
              <a:t>similitud</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comparar_puntos_clave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effectLst/>
                <a:latin typeface="+mj-lt"/>
                <a:ea typeface="Times New Roman" panose="02020603050405020304" pitchFamily="18" charset="0"/>
                <a:cs typeface="Times New Roman" panose="02020603050405020304" pitchFamily="18" charset="0"/>
              </a:rPr>
              <a:t>puntos_clave_guardados</a:t>
            </a:r>
            <a:r>
              <a:rPr lang="es-BO" sz="2300" dirty="0">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puntos_clave_frame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marL="1314450" indent="-131445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messagebox</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showinfo</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a:solidFill>
                  <a:srgbClr val="A31515"/>
                </a:solidFill>
                <a:effectLst/>
                <a:latin typeface="+mj-lt"/>
                <a:ea typeface="Times New Roman" panose="02020603050405020304" pitchFamily="18" charset="0"/>
                <a:cs typeface="Times New Roman" panose="02020603050405020304" pitchFamily="18" charset="0"/>
              </a:rPr>
              <a:t>"Comparar Captura"</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f</a:t>
            </a:r>
            <a:r>
              <a:rPr lang="es-BO" sz="2300" dirty="0" err="1">
                <a:solidFill>
                  <a:srgbClr val="A31515"/>
                </a:solidFill>
                <a:effectLst/>
                <a:latin typeface="+mj-lt"/>
                <a:ea typeface="Times New Roman" panose="02020603050405020304" pitchFamily="18" charset="0"/>
                <a:cs typeface="Times New Roman" panose="02020603050405020304" pitchFamily="18" charset="0"/>
              </a:rPr>
              <a:t>"Porcentaje</a:t>
            </a:r>
            <a:r>
              <a:rPr lang="es-BO" sz="2300" dirty="0">
                <a:solidFill>
                  <a:srgbClr val="A31515"/>
                </a:solidFill>
                <a:effectLst/>
                <a:latin typeface="+mj-lt"/>
                <a:ea typeface="Times New Roman" panose="02020603050405020304" pitchFamily="18" charset="0"/>
                <a:cs typeface="Times New Roman" panose="02020603050405020304" pitchFamily="18" charset="0"/>
              </a:rPr>
              <a:t> de similitud: </a:t>
            </a:r>
            <a:r>
              <a:rPr lang="es-BO" sz="2300" dirty="0">
                <a:effectLst/>
                <a:latin typeface="+mj-lt"/>
                <a:ea typeface="Times New Roman" panose="02020603050405020304" pitchFamily="18" charset="0"/>
                <a:cs typeface="Times New Roman" panose="02020603050405020304" pitchFamily="18" charset="0"/>
              </a:rPr>
              <a:t>{similitud:.2f}%")</a:t>
            </a:r>
            <a:endParaRPr lang="es-BO" sz="2300" dirty="0">
              <a:effectLst/>
              <a:latin typeface="+mj-lt"/>
              <a:ea typeface="Calibri" panose="020F0502020204030204" pitchFamily="34" charset="0"/>
              <a:cs typeface="Times New Roman" panose="02020603050405020304" pitchFamily="18" charset="0"/>
            </a:endParaRPr>
          </a:p>
          <a:p>
            <a:pPr marL="1314450" indent="-1314450">
              <a:lnSpc>
                <a:spcPts val="1425"/>
              </a:lnSpc>
              <a:spcAft>
                <a:spcPts val="800"/>
              </a:spcAft>
            </a:pPr>
            <a:r>
              <a:rPr lang="es-BO" sz="180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s-BO"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75941E8C-4FB6-C351-E710-482129A342F4}"/>
              </a:ext>
            </a:extLst>
          </p:cNvPr>
          <p:cNvSpPr txBox="1"/>
          <p:nvPr/>
        </p:nvSpPr>
        <p:spPr>
          <a:xfrm>
            <a:off x="2641600" y="5374799"/>
            <a:ext cx="8570830" cy="1549078"/>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comparar_captura</a:t>
            </a:r>
            <a:r>
              <a:rPr lang="es-BO" sz="1800" dirty="0">
                <a:effectLst/>
                <a:latin typeface="Cabin" panose="020B0803050202020004" pitchFamily="34" charset="0"/>
                <a:ea typeface="Calibri" panose="020F0502020204030204" pitchFamily="34" charset="0"/>
                <a:cs typeface="Times New Roman" panose="02020603050405020304" pitchFamily="18" charset="0"/>
              </a:rPr>
              <a:t> permite comparar el rostro capturado previamente (y guardado junto con sus puntos clave) con el rostro detectado en el fotograma actual. Su objetivo es calcular un porcentaje de similitud entre ambos conjuntos de puntos clave.</a:t>
            </a:r>
          </a:p>
        </p:txBody>
      </p:sp>
    </p:spTree>
    <p:extLst>
      <p:ext uri="{BB962C8B-B14F-4D97-AF65-F5344CB8AC3E}">
        <p14:creationId xmlns:p14="http://schemas.microsoft.com/office/powerpoint/2010/main" val="2553839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comparar</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_pu</a:t>
            </a:r>
            <a:r>
              <a:rPr lang="es-ES" sz="2000" kern="1400" dirty="0" err="1">
                <a:latin typeface="Unbounded" panose="020B0604020202020204" charset="0"/>
                <a:ea typeface="Times New Roman" panose="02020603050405020304" pitchFamily="18" charset="0"/>
                <a:cs typeface="Times New Roman" panose="02020603050405020304" pitchFamily="18" charset="0"/>
              </a:rPr>
              <a:t>ntos_clave</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354EC7B-2EDD-B3AE-458A-177D1A321654}"/>
              </a:ext>
            </a:extLst>
          </p:cNvPr>
          <p:cNvSpPr txBox="1"/>
          <p:nvPr/>
        </p:nvSpPr>
        <p:spPr>
          <a:xfrm>
            <a:off x="221615" y="2380886"/>
            <a:ext cx="13768705" cy="6653103"/>
          </a:xfrm>
          <a:prstGeom prst="rect">
            <a:avLst/>
          </a:prstGeom>
          <a:noFill/>
        </p:spPr>
        <p:txBody>
          <a:bodyPr wrap="square">
            <a:spAutoFit/>
          </a:bodyPr>
          <a:lstStyle/>
          <a:p>
            <a:pPr>
              <a:spcAft>
                <a:spcPts val="800"/>
              </a:spcAft>
            </a:pPr>
            <a:r>
              <a:rPr lang="es-BO" sz="2300" dirty="0" err="1">
                <a:solidFill>
                  <a:srgbClr val="0000FF"/>
                </a:solidFill>
                <a:effectLst/>
                <a:latin typeface="+mj-lt"/>
                <a:ea typeface="Times New Roman" panose="02020603050405020304" pitchFamily="18" charset="0"/>
                <a:cs typeface="Times New Roman" panose="02020603050405020304" pitchFamily="18" charset="0"/>
              </a:rPr>
              <a:t>def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comparar_puntos_clave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puntos_guardados</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puntos_frame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marL="400050" indent="-400050">
              <a:spcAft>
                <a:spcPts val="800"/>
              </a:spcAft>
            </a:pPr>
            <a:r>
              <a:rPr lang="es-BO" sz="2000" dirty="0">
                <a:solidFill>
                  <a:srgbClr val="3B3B3B"/>
                </a:solidFill>
                <a:effectLst/>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 Compara las posiciones relativas de los puntos clave (se puede usar </a:t>
            </a:r>
          </a:p>
          <a:p>
            <a:pPr marL="400050" indent="-400050">
              <a:spcAft>
                <a:spcPts val="800"/>
              </a:spcAft>
            </a:pPr>
            <a:r>
              <a:rPr lang="es-BO" sz="2000" dirty="0">
                <a:solidFill>
                  <a:srgbClr val="92D050"/>
                </a:solidFill>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una métrica como la distancia euclidiana)</a:t>
            </a:r>
            <a:endParaRPr lang="es-BO" sz="20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len</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puntos_guardados</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len</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puntos_frame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0.0</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a:p>
            <a:pPr marL="342900" indent="-342900">
              <a:spcAft>
                <a:spcPts val="800"/>
              </a:spcAft>
            </a:pPr>
            <a:r>
              <a:rPr lang="es-BO" sz="2300" dirty="0">
                <a:solidFill>
                  <a:srgbClr val="92D050"/>
                </a:solidFill>
                <a:effectLst/>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 Calcular la distancia promedio entre los puntos clave de la captura</a:t>
            </a:r>
          </a:p>
          <a:p>
            <a:pPr marL="342900" indent="-342900">
              <a:spcAft>
                <a:spcPts val="800"/>
              </a:spcAft>
            </a:pPr>
            <a:r>
              <a:rPr lang="es-BO" sz="2000" dirty="0">
                <a:solidFill>
                  <a:srgbClr val="92D050"/>
                </a:solidFill>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 guardada y el </a:t>
            </a:r>
            <a:r>
              <a:rPr lang="es-BO" sz="2000" dirty="0" err="1">
                <a:solidFill>
                  <a:srgbClr val="92D050"/>
                </a:solidFill>
                <a:effectLst/>
                <a:latin typeface="+mj-lt"/>
                <a:ea typeface="Times New Roman" panose="02020603050405020304" pitchFamily="18" charset="0"/>
                <a:cs typeface="Times New Roman" panose="02020603050405020304" pitchFamily="18" charset="0"/>
              </a:rPr>
              <a:t>frame</a:t>
            </a:r>
            <a:r>
              <a:rPr lang="es-BO" sz="2000" dirty="0">
                <a:solidFill>
                  <a:srgbClr val="92D050"/>
                </a:solidFill>
                <a:effectLst/>
                <a:latin typeface="+mj-lt"/>
                <a:ea typeface="Times New Roman" panose="02020603050405020304" pitchFamily="18" charset="0"/>
                <a:cs typeface="Times New Roman" panose="02020603050405020304" pitchFamily="18" charset="0"/>
              </a:rPr>
              <a:t> actual</a:t>
            </a:r>
            <a:endParaRPr lang="es-BO" sz="20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distancia_total</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a:solidFill>
                  <a:srgbClr val="FF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0</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for</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B0F0"/>
                </a:solidFill>
                <a:effectLst/>
                <a:latin typeface="+mj-lt"/>
                <a:ea typeface="Times New Roman" panose="02020603050405020304" pitchFamily="18" charset="0"/>
                <a:cs typeface="Times New Roman" panose="02020603050405020304" pitchFamily="18" charset="0"/>
              </a:rPr>
              <a:t>p1, p2 </a:t>
            </a:r>
            <a:r>
              <a:rPr lang="es-BO" sz="2300" dirty="0">
                <a:solidFill>
                  <a:srgbClr val="AF00DB"/>
                </a:solidFill>
                <a:effectLst/>
                <a:latin typeface="+mj-lt"/>
                <a:ea typeface="Times New Roman" panose="02020603050405020304" pitchFamily="18" charset="0"/>
                <a:cs typeface="Times New Roman" panose="02020603050405020304" pitchFamily="18" charset="0"/>
              </a:rPr>
              <a:t>in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267F99"/>
                </a:solidFill>
                <a:effectLst/>
                <a:latin typeface="+mj-lt"/>
                <a:ea typeface="Times New Roman" panose="02020603050405020304" pitchFamily="18" charset="0"/>
                <a:cs typeface="Times New Roman" panose="02020603050405020304" pitchFamily="18" charset="0"/>
              </a:rPr>
              <a:t>zip</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puntos_guardados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puntos_frame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marL="342900" indent="-685800">
              <a:spcAft>
                <a:spcPts val="800"/>
              </a:spcAft>
              <a:tabLst>
                <a:tab pos="342900" algn="l"/>
              </a:tabLs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d</a:t>
            </a:r>
            <a:r>
              <a:rPr lang="es-BO" sz="2300" dirty="0" err="1">
                <a:effectLst/>
                <a:latin typeface="+mj-lt"/>
                <a:ea typeface="Times New Roman" panose="02020603050405020304" pitchFamily="18" charset="0"/>
                <a:cs typeface="Times New Roman" panose="02020603050405020304" pitchFamily="18" charset="0"/>
              </a:rPr>
              <a:t>istancia_total</a:t>
            </a:r>
            <a:r>
              <a:rPr lang="es-BO" sz="2300" dirty="0">
                <a:effectLst/>
                <a:latin typeface="+mj-lt"/>
                <a:ea typeface="Times New Roman" panose="02020603050405020304" pitchFamily="18" charset="0"/>
                <a:cs typeface="Times New Roman" panose="02020603050405020304" pitchFamily="18" charset="0"/>
              </a:rPr>
              <a:t> </a:t>
            </a:r>
            <a:r>
              <a:rPr lang="es-BO" sz="2300" dirty="0">
                <a:solidFill>
                  <a:srgbClr val="FF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np</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267F99"/>
                </a:solidFill>
                <a:effectLst/>
                <a:latin typeface="+mj-lt"/>
                <a:ea typeface="Times New Roman" panose="02020603050405020304" pitchFamily="18" charset="0"/>
                <a:cs typeface="Times New Roman" panose="02020603050405020304" pitchFamily="18" charset="0"/>
              </a:rPr>
              <a:t>linalg</a:t>
            </a:r>
            <a:r>
              <a:rPr lang="es-BO" sz="2300" dirty="0" err="1">
                <a:solidFill>
                  <a:srgbClr val="FFC000"/>
                </a:solidFill>
                <a:effectLst/>
                <a:latin typeface="+mj-lt"/>
                <a:ea typeface="Times New Roman" panose="02020603050405020304" pitchFamily="18" charset="0"/>
                <a:cs typeface="Times New Roman" panose="02020603050405020304" pitchFamily="18" charset="0"/>
              </a:rPr>
              <a:t>.norm</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solidFill>
                  <a:srgbClr val="267F99"/>
                </a:solidFill>
                <a:effectLst/>
                <a:latin typeface="+mj-lt"/>
                <a:ea typeface="Times New Roman" panose="02020603050405020304" pitchFamily="18" charset="0"/>
                <a:cs typeface="Times New Roman" panose="02020603050405020304" pitchFamily="18" charset="0"/>
              </a:rPr>
              <a:t>np</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array</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effectLst/>
                <a:latin typeface="+mj-lt"/>
                <a:ea typeface="Times New Roman" panose="02020603050405020304" pitchFamily="18" charset="0"/>
                <a:cs typeface="Times New Roman" panose="02020603050405020304" pitchFamily="18" charset="0"/>
              </a:rPr>
              <a:t>p1</a:t>
            </a:r>
            <a:r>
              <a:rPr lang="es-BO" sz="2300" dirty="0">
                <a:solidFill>
                  <a:srgbClr val="FFC000"/>
                </a:solidFill>
                <a:effectLst/>
                <a:latin typeface="+mj-lt"/>
                <a:ea typeface="Times New Roman" panose="02020603050405020304" pitchFamily="18" charset="0"/>
                <a:cs typeface="Times New Roman" panose="02020603050405020304" pitchFamily="18" charset="0"/>
              </a:rPr>
              <a:t>) -</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np</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array</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effectLst/>
                <a:latin typeface="+mj-lt"/>
                <a:ea typeface="Times New Roman" panose="02020603050405020304" pitchFamily="18" charset="0"/>
                <a:cs typeface="Times New Roman" panose="02020603050405020304" pitchFamily="18" charset="0"/>
              </a:rPr>
              <a:t>p2</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a:p>
            <a:pPr marL="342900" indent="-342900">
              <a:spcAft>
                <a:spcPts val="800"/>
              </a:spcAft>
              <a:tabLst>
                <a:tab pos="685800" algn="l"/>
              </a:tabLst>
            </a:pPr>
            <a:r>
              <a:rPr lang="es-BO" sz="2000" dirty="0">
                <a:solidFill>
                  <a:srgbClr val="3B3B3B"/>
                </a:solidFill>
                <a:effectLst/>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 Normalizar la similitud (cuanto menor la distancia, mayor la similitud)</a:t>
            </a:r>
            <a:endParaRPr lang="es-BO" sz="2000" dirty="0">
              <a:solidFill>
                <a:srgbClr val="92D050"/>
              </a:solidFill>
              <a:effectLst/>
              <a:latin typeface="+mj-lt"/>
              <a:ea typeface="Yu Mincho" panose="020B0400000000000000" pitchFamily="18" charset="-128"/>
              <a:cs typeface="Times New Roman" panose="02020603050405020304" pitchFamily="18" charset="0"/>
            </a:endParaRPr>
          </a:p>
          <a:p>
            <a:pPr marL="342900" indent="-3429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B0F0"/>
                </a:solidFill>
                <a:effectLst/>
                <a:latin typeface="+mj-lt"/>
                <a:ea typeface="Times New Roman" panose="02020603050405020304" pitchFamily="18" charset="0"/>
                <a:cs typeface="Times New Roman" panose="02020603050405020304" pitchFamily="18" charset="0"/>
              </a:rPr>
              <a:t>  similitud</a:t>
            </a:r>
            <a:r>
              <a:rPr lang="es-BO" sz="2300" dirty="0">
                <a:solidFill>
                  <a:srgbClr val="FF0000"/>
                </a:solidFill>
                <a:effectLst/>
                <a:latin typeface="+mj-lt"/>
                <a:ea typeface="Times New Roman" panose="02020603050405020304" pitchFamily="18" charset="0"/>
                <a:cs typeface="Times New Roman" panose="02020603050405020304" pitchFamily="18" charset="0"/>
              </a:rPr>
              <a:t> = </a:t>
            </a:r>
            <a:r>
              <a:rPr lang="es-BO" sz="2300" dirty="0">
                <a:solidFill>
                  <a:srgbClr val="098658"/>
                </a:solidFill>
                <a:effectLst/>
                <a:latin typeface="+mj-lt"/>
                <a:ea typeface="Times New Roman" panose="02020603050405020304" pitchFamily="18" charset="0"/>
                <a:cs typeface="Times New Roman" panose="02020603050405020304" pitchFamily="18" charset="0"/>
              </a:rPr>
              <a:t>100</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1</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distancia_total</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a:solidFill>
                  <a:srgbClr val="FF0000"/>
                </a:solidFill>
                <a:effectLst/>
                <a:latin typeface="+mj-lt"/>
                <a:ea typeface="Times New Roman" panose="02020603050405020304" pitchFamily="18" charset="0"/>
                <a:cs typeface="Times New Roman" panose="02020603050405020304" pitchFamily="18" charset="0"/>
              </a:rPr>
              <a:t>/</a:t>
            </a:r>
            <a:r>
              <a:rPr lang="es-BO" sz="2300" dirty="0">
                <a:solidFill>
                  <a:srgbClr val="FFC000"/>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len</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puntos_guardados</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max</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a:effectLst/>
                <a:latin typeface="+mj-lt"/>
                <a:ea typeface="Times New Roman" panose="02020603050405020304" pitchFamily="18" charset="0"/>
                <a:cs typeface="Times New Roman" panose="02020603050405020304" pitchFamily="18" charset="0"/>
              </a:rPr>
              <a:t>0</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effectLst/>
                <a:latin typeface="+mj-lt"/>
                <a:ea typeface="Times New Roman" panose="02020603050405020304" pitchFamily="18" charset="0"/>
                <a:cs typeface="Times New Roman" panose="02020603050405020304" pitchFamily="18" charset="0"/>
              </a:rPr>
              <a:t>similitud</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s-ES" sz="2300" u="none" strike="noStrike" dirty="0">
                <a:effectLst/>
                <a:latin typeface="+mj-lt"/>
                <a:ea typeface="Yu Mincho" panose="020B0400000000000000" pitchFamily="18" charset="-128"/>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Calibri" panose="020F0502020204030204" pitchFamily="34" charset="0"/>
              <a:cs typeface="Times New Roman" panose="02020603050405020304" pitchFamily="18" charset="0"/>
            </a:endParaRPr>
          </a:p>
        </p:txBody>
      </p:sp>
      <p:sp>
        <p:nvSpPr>
          <p:cNvPr id="4" name="Shape 1">
            <a:extLst>
              <a:ext uri="{FF2B5EF4-FFF2-40B4-BE49-F238E27FC236}">
                <a16:creationId xmlns:a16="http://schemas.microsoft.com/office/drawing/2014/main" id="{3E69DB69-8CB0-CD8D-B483-2594DE4DE52D}"/>
              </a:ext>
            </a:extLst>
          </p:cNvPr>
          <p:cNvSpPr/>
          <p:nvPr/>
        </p:nvSpPr>
        <p:spPr>
          <a:xfrm>
            <a:off x="9966960" y="2380887"/>
            <a:ext cx="4409440" cy="3694793"/>
          </a:xfrm>
          <a:prstGeom prst="roundRect">
            <a:avLst>
              <a:gd name="adj" fmla="val 1691"/>
            </a:avLst>
          </a:prstGeom>
          <a:solidFill>
            <a:srgbClr val="304755"/>
          </a:solidFill>
          <a:ln/>
        </p:spPr>
        <p:txBody>
          <a:bodyPr/>
          <a:lstStyle/>
          <a:p>
            <a:endParaRPr lang="es-BO" dirty="0"/>
          </a:p>
        </p:txBody>
      </p:sp>
      <p:sp>
        <p:nvSpPr>
          <p:cNvPr id="10" name="CuadroTexto 9">
            <a:extLst>
              <a:ext uri="{FF2B5EF4-FFF2-40B4-BE49-F238E27FC236}">
                <a16:creationId xmlns:a16="http://schemas.microsoft.com/office/drawing/2014/main" id="{7CE784B0-0AAC-EB7A-CB00-1933C42EF18D}"/>
              </a:ext>
            </a:extLst>
          </p:cNvPr>
          <p:cNvSpPr txBox="1"/>
          <p:nvPr/>
        </p:nvSpPr>
        <p:spPr>
          <a:xfrm>
            <a:off x="10139680" y="2565615"/>
            <a:ext cx="3850640" cy="3141822"/>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comparar_puntos_clave</a:t>
            </a:r>
            <a:r>
              <a:rPr lang="es-BO" sz="1800" dirty="0">
                <a:effectLst/>
                <a:latin typeface="Cabin" panose="020B0803050202020004" pitchFamily="34" charset="0"/>
                <a:ea typeface="Calibri" panose="020F0502020204030204" pitchFamily="34" charset="0"/>
                <a:cs typeface="Times New Roman" panose="02020603050405020304" pitchFamily="18" charset="0"/>
              </a:rPr>
              <a:t> calcula la similitud entre dos conjuntos de puntos clave faciales. Esta comparación se basa en la distancia euclidiana promedio entre los puntos correspondientes en los dos conjuntos, y la similitud resultante se expresa como un porcentaje.</a:t>
            </a:r>
          </a:p>
        </p:txBody>
      </p:sp>
    </p:spTree>
    <p:extLst>
      <p:ext uri="{BB962C8B-B14F-4D97-AF65-F5344CB8AC3E}">
        <p14:creationId xmlns:p14="http://schemas.microsoft.com/office/powerpoint/2010/main" val="4196177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iniciar_reconocimiento</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354EC7B-2EDD-B3AE-458A-177D1A321654}"/>
              </a:ext>
            </a:extLst>
          </p:cNvPr>
          <p:cNvSpPr txBox="1"/>
          <p:nvPr/>
        </p:nvSpPr>
        <p:spPr>
          <a:xfrm>
            <a:off x="406400" y="3026079"/>
            <a:ext cx="8361679" cy="3893374"/>
          </a:xfrm>
          <a:prstGeom prst="rect">
            <a:avLst/>
          </a:prstGeom>
          <a:noFill/>
        </p:spPr>
        <p:txBody>
          <a:bodyPr wrap="square">
            <a:spAutoFit/>
          </a:bodyPr>
          <a:lstStyle/>
          <a:p>
            <a:pPr>
              <a:spcAft>
                <a:spcPts val="800"/>
              </a:spcAft>
            </a:pPr>
            <a:r>
              <a:rPr lang="es-BO" sz="2300" dirty="0" err="1">
                <a:solidFill>
                  <a:srgbClr val="0000FF"/>
                </a:solidFill>
                <a:effectLst/>
                <a:latin typeface="+mj-lt"/>
                <a:ea typeface="Times New Roman" panose="02020603050405020304" pitchFamily="18" charset="0"/>
                <a:cs typeface="Times New Roman" panose="02020603050405020304" pitchFamily="18" charset="0"/>
              </a:rPr>
              <a:t>def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iniciar_reconocimiento</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FF"/>
                </a:solidFill>
                <a:effectLst/>
                <a:latin typeface="+mj-lt"/>
                <a:ea typeface="Times New Roman" panose="02020603050405020304" pitchFamily="18" charset="0"/>
                <a:cs typeface="Times New Roman" panose="02020603050405020304" pitchFamily="18" charset="0"/>
              </a:rPr>
              <a:t>global</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reconocimiento_activo</a:t>
            </a:r>
            <a:endParaRPr lang="es-BO" sz="2300" dirty="0">
              <a:solidFill>
                <a:srgbClr val="00B0F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captura_guardada</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is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None</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or</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puntos_clave_guardados</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is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None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marL="685800" indent="-6858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messagebox</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showwarning</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FF0000"/>
                </a:solidFill>
                <a:effectLst/>
                <a:latin typeface="+mj-lt"/>
                <a:ea typeface="Times New Roman" panose="02020603050405020304" pitchFamily="18" charset="0"/>
                <a:cs typeface="Times New Roman" panose="02020603050405020304" pitchFamily="18" charset="0"/>
              </a:rPr>
              <a:t>Iniciar Reconocimiento", "No hay captura guardada para comparar.")</a:t>
            </a:r>
            <a:endParaRPr lang="es-BO" sz="2300" dirty="0">
              <a:solidFill>
                <a:srgbClr val="FF000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reconocimiento_activo</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a:solidFill>
                  <a:srgbClr val="FF0000"/>
                </a:solidFill>
                <a:effectLst/>
                <a:latin typeface="+mj-lt"/>
                <a:ea typeface="Times New Roman" panose="02020603050405020304" pitchFamily="18" charset="0"/>
                <a:cs typeface="Times New Roman" panose="02020603050405020304" pitchFamily="18" charset="0"/>
              </a:rPr>
              <a:t>= </a:t>
            </a:r>
            <a:r>
              <a:rPr lang="es-BO" sz="2300" dirty="0">
                <a:effectLst/>
                <a:latin typeface="+mj-lt"/>
                <a:ea typeface="Times New Roman" panose="02020603050405020304" pitchFamily="18" charset="0"/>
                <a:cs typeface="Times New Roman" panose="02020603050405020304" pitchFamily="18" charset="0"/>
              </a:rPr>
              <a:t>True</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comparar_en_tiempo_real</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p:txBody>
      </p:sp>
      <p:sp>
        <p:nvSpPr>
          <p:cNvPr id="4" name="Shape 1">
            <a:extLst>
              <a:ext uri="{FF2B5EF4-FFF2-40B4-BE49-F238E27FC236}">
                <a16:creationId xmlns:a16="http://schemas.microsoft.com/office/drawing/2014/main" id="{3E69DB69-8CB0-CD8D-B483-2594DE4DE52D}"/>
              </a:ext>
            </a:extLst>
          </p:cNvPr>
          <p:cNvSpPr/>
          <p:nvPr/>
        </p:nvSpPr>
        <p:spPr>
          <a:xfrm>
            <a:off x="9438640" y="2882294"/>
            <a:ext cx="4409440" cy="3694793"/>
          </a:xfrm>
          <a:prstGeom prst="roundRect">
            <a:avLst>
              <a:gd name="adj" fmla="val 1691"/>
            </a:avLst>
          </a:prstGeom>
          <a:solidFill>
            <a:srgbClr val="304755"/>
          </a:solidFill>
          <a:ln/>
        </p:spPr>
        <p:txBody>
          <a:bodyPr/>
          <a:lstStyle/>
          <a:p>
            <a:endParaRPr lang="es-BO" dirty="0"/>
          </a:p>
        </p:txBody>
      </p:sp>
      <p:sp>
        <p:nvSpPr>
          <p:cNvPr id="10" name="CuadroTexto 9">
            <a:extLst>
              <a:ext uri="{FF2B5EF4-FFF2-40B4-BE49-F238E27FC236}">
                <a16:creationId xmlns:a16="http://schemas.microsoft.com/office/drawing/2014/main" id="{7CE784B0-0AAC-EB7A-CB00-1933C42EF18D}"/>
              </a:ext>
            </a:extLst>
          </p:cNvPr>
          <p:cNvSpPr txBox="1"/>
          <p:nvPr/>
        </p:nvSpPr>
        <p:spPr>
          <a:xfrm>
            <a:off x="9611360" y="3026079"/>
            <a:ext cx="3850640" cy="3455946"/>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iniciar_reconocimiento</a:t>
            </a:r>
            <a:r>
              <a:rPr lang="es-BO" sz="1800" dirty="0">
                <a:effectLst/>
                <a:latin typeface="Cabin" panose="020B0803050202020004" pitchFamily="34" charset="0"/>
                <a:ea typeface="Calibri" panose="020F0502020204030204" pitchFamily="34" charset="0"/>
                <a:cs typeface="Times New Roman" panose="02020603050405020304" pitchFamily="18" charset="0"/>
              </a:rPr>
              <a:t> activa un proceso de comparación continua entre los puntos clave de una captura facial previamente guardada y los puntos clave extraídos en tiempo real de la transmisión de la cámara. Es una preparación para realizar el reconocimiento facial continuo.</a:t>
            </a:r>
          </a:p>
        </p:txBody>
      </p:sp>
    </p:spTree>
    <p:extLst>
      <p:ext uri="{BB962C8B-B14F-4D97-AF65-F5344CB8AC3E}">
        <p14:creationId xmlns:p14="http://schemas.microsoft.com/office/powerpoint/2010/main" val="2825924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4729602"/>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actualizar_frame</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3E69DB69-8CB0-CD8D-B483-2594DE4DE52D}"/>
              </a:ext>
            </a:extLst>
          </p:cNvPr>
          <p:cNvSpPr/>
          <p:nvPr/>
        </p:nvSpPr>
        <p:spPr>
          <a:xfrm>
            <a:off x="8788400" y="1634329"/>
            <a:ext cx="5527040" cy="2673511"/>
          </a:xfrm>
          <a:prstGeom prst="roundRect">
            <a:avLst>
              <a:gd name="adj" fmla="val 1691"/>
            </a:avLst>
          </a:prstGeom>
          <a:solidFill>
            <a:srgbClr val="304755"/>
          </a:solidFill>
          <a:ln/>
        </p:spPr>
        <p:txBody>
          <a:bodyPr/>
          <a:lstStyle/>
          <a:p>
            <a:endParaRPr lang="es-BO" dirty="0"/>
          </a:p>
        </p:txBody>
      </p:sp>
      <p:sp>
        <p:nvSpPr>
          <p:cNvPr id="10" name="CuadroTexto 9">
            <a:extLst>
              <a:ext uri="{FF2B5EF4-FFF2-40B4-BE49-F238E27FC236}">
                <a16:creationId xmlns:a16="http://schemas.microsoft.com/office/drawing/2014/main" id="{7CE784B0-0AAC-EB7A-CB00-1933C42EF18D}"/>
              </a:ext>
            </a:extLst>
          </p:cNvPr>
          <p:cNvSpPr txBox="1"/>
          <p:nvPr/>
        </p:nvSpPr>
        <p:spPr>
          <a:xfrm>
            <a:off x="8871866" y="1753751"/>
            <a:ext cx="5372454" cy="2391360"/>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ES" sz="1800" dirty="0">
                <a:effectLst/>
                <a:latin typeface="Arial" panose="020B0604020202020204" pitchFamily="34" charset="0"/>
                <a:ea typeface="Calibri" panose="020F0502020204030204" pitchFamily="34" charset="0"/>
                <a:cs typeface="Times New Roman" panose="02020603050405020304" pitchFamily="18" charset="0"/>
              </a:rPr>
              <a:t>La función </a:t>
            </a:r>
            <a:r>
              <a:rPr lang="es-ES" sz="1800" i="1" dirty="0" err="1">
                <a:effectLst/>
                <a:latin typeface="Arial" panose="020B0604020202020204" pitchFamily="34" charset="0"/>
                <a:ea typeface="Calibri" panose="020F0502020204030204" pitchFamily="34" charset="0"/>
                <a:cs typeface="Times New Roman" panose="02020603050405020304" pitchFamily="18" charset="0"/>
              </a:rPr>
              <a:t>detener_reconocimiento</a:t>
            </a:r>
            <a:r>
              <a:rPr lang="es-ES" sz="1800" dirty="0">
                <a:effectLst/>
                <a:latin typeface="Arial" panose="020B0604020202020204" pitchFamily="34" charset="0"/>
                <a:ea typeface="Calibri" panose="020F0502020204030204" pitchFamily="34" charset="0"/>
                <a:cs typeface="Times New Roman" panose="02020603050405020304" pitchFamily="18" charset="0"/>
              </a:rPr>
              <a:t> permite al usuario detener el proceso de reconocimiento facial en tiempo real, interrumpiendo la ejecución continua de la función </a:t>
            </a:r>
            <a:r>
              <a:rPr lang="es-ES" sz="1800" i="1" dirty="0" err="1">
                <a:effectLst/>
                <a:latin typeface="Arial" panose="020B0604020202020204" pitchFamily="34" charset="0"/>
                <a:ea typeface="Calibri" panose="020F0502020204030204" pitchFamily="34" charset="0"/>
                <a:cs typeface="Times New Roman" panose="02020603050405020304" pitchFamily="18" charset="0"/>
              </a:rPr>
              <a:t>comparar_en_tiempo_real</a:t>
            </a:r>
            <a:r>
              <a:rPr lang="es-ES" sz="1800" dirty="0">
                <a:effectLst/>
                <a:latin typeface="Arial" panose="020B0604020202020204" pitchFamily="34" charset="0"/>
                <a:ea typeface="Calibri" panose="020F0502020204030204" pitchFamily="34" charset="0"/>
                <a:cs typeface="Times New Roman" panose="02020603050405020304" pitchFamily="18" charset="0"/>
              </a:rPr>
              <a:t>.</a:t>
            </a:r>
            <a:endParaRPr lang="es-BO"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endParaRPr lang="es-BO" sz="1800" dirty="0">
              <a:effectLst/>
              <a:latin typeface="Cabin" panose="020B08030502020200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BC0995F4-5FEB-37F6-7CF2-03457B1514A8}"/>
              </a:ext>
            </a:extLst>
          </p:cNvPr>
          <p:cNvSpPr txBox="1"/>
          <p:nvPr/>
        </p:nvSpPr>
        <p:spPr>
          <a:xfrm>
            <a:off x="658495" y="2424545"/>
            <a:ext cx="7315200" cy="2169825"/>
          </a:xfrm>
          <a:prstGeom prst="rect">
            <a:avLst/>
          </a:prstGeom>
          <a:noFill/>
        </p:spPr>
        <p:txBody>
          <a:bodyPr wrap="square">
            <a:spAutoFit/>
          </a:bodyPr>
          <a:lstStyle/>
          <a:p>
            <a:pPr>
              <a:spcAft>
                <a:spcPts val="800"/>
              </a:spcAft>
            </a:pPr>
            <a:r>
              <a:rPr lang="es-ES" sz="2300" dirty="0" err="1">
                <a:solidFill>
                  <a:srgbClr val="0000FF"/>
                </a:solidFill>
                <a:effectLst/>
                <a:latin typeface="+mj-lt"/>
                <a:ea typeface="Times New Roman" panose="02020603050405020304" pitchFamily="18" charset="0"/>
                <a:cs typeface="Times New Roman" panose="02020603050405020304" pitchFamily="18" charset="0"/>
              </a:rPr>
              <a:t>def</a:t>
            </a: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err="1">
                <a:solidFill>
                  <a:srgbClr val="FFC000"/>
                </a:solidFill>
                <a:effectLst/>
                <a:latin typeface="+mj-lt"/>
                <a:ea typeface="Times New Roman" panose="02020603050405020304" pitchFamily="18" charset="0"/>
                <a:cs typeface="Times New Roman" panose="02020603050405020304" pitchFamily="18" charset="0"/>
              </a:rPr>
              <a:t>detener_reconocimiento</a:t>
            </a:r>
            <a:r>
              <a:rPr lang="es-E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a:spcAft>
                <a:spcPts val="800"/>
              </a:spcAft>
            </a:pP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a:solidFill>
                  <a:srgbClr val="0000FF"/>
                </a:solidFill>
                <a:effectLst/>
                <a:latin typeface="+mj-lt"/>
                <a:ea typeface="Times New Roman" panose="02020603050405020304" pitchFamily="18" charset="0"/>
                <a:cs typeface="Times New Roman" panose="02020603050405020304" pitchFamily="18" charset="0"/>
              </a:rPr>
              <a:t>global</a:t>
            </a: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err="1">
                <a:solidFill>
                  <a:srgbClr val="00B0F0"/>
                </a:solidFill>
                <a:effectLst/>
                <a:latin typeface="+mj-lt"/>
                <a:ea typeface="Times New Roman" panose="02020603050405020304" pitchFamily="18" charset="0"/>
                <a:cs typeface="Times New Roman" panose="02020603050405020304" pitchFamily="18" charset="0"/>
              </a:rPr>
              <a:t>reconocimiento_activo</a:t>
            </a:r>
            <a:endParaRPr lang="es-BO" sz="2300" dirty="0">
              <a:solidFill>
                <a:srgbClr val="00B0F0"/>
              </a:solidFill>
              <a:effectLst/>
              <a:latin typeface="+mj-lt"/>
              <a:ea typeface="Calibri" panose="020F0502020204030204" pitchFamily="34" charset="0"/>
              <a:cs typeface="Times New Roman" panose="02020603050405020304" pitchFamily="18" charset="0"/>
            </a:endParaRPr>
          </a:p>
          <a:p>
            <a:pPr>
              <a:spcAft>
                <a:spcPts val="800"/>
              </a:spcAft>
            </a:pP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err="1">
                <a:solidFill>
                  <a:srgbClr val="00B0F0"/>
                </a:solidFill>
                <a:effectLst/>
                <a:latin typeface="+mj-lt"/>
                <a:ea typeface="Times New Roman" panose="02020603050405020304" pitchFamily="18" charset="0"/>
                <a:cs typeface="Times New Roman" panose="02020603050405020304" pitchFamily="18" charset="0"/>
              </a:rPr>
              <a:t>reconocimiento_activo</a:t>
            </a:r>
            <a:r>
              <a:rPr lang="es-ES" sz="2300" dirty="0">
                <a:solidFill>
                  <a:srgbClr val="00B0F0"/>
                </a:solidFill>
                <a:effectLst/>
                <a:latin typeface="+mj-lt"/>
                <a:ea typeface="Times New Roman" panose="02020603050405020304" pitchFamily="18" charset="0"/>
                <a:cs typeface="Times New Roman" panose="02020603050405020304" pitchFamily="18" charset="0"/>
              </a:rPr>
              <a:t> </a:t>
            </a:r>
            <a:r>
              <a:rPr lang="es-ES" sz="2300" dirty="0">
                <a:solidFill>
                  <a:srgbClr val="FF0000"/>
                </a:solidFill>
                <a:effectLst/>
                <a:latin typeface="+mj-lt"/>
                <a:ea typeface="Times New Roman" panose="02020603050405020304" pitchFamily="18" charset="0"/>
                <a:cs typeface="Times New Roman" panose="02020603050405020304" pitchFamily="18" charset="0"/>
              </a:rPr>
              <a:t>=</a:t>
            </a: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a:solidFill>
                  <a:srgbClr val="0000FF"/>
                </a:solidFill>
                <a:effectLst/>
                <a:latin typeface="+mj-lt"/>
                <a:ea typeface="Times New Roman" panose="02020603050405020304" pitchFamily="18" charset="0"/>
                <a:cs typeface="Times New Roman" panose="02020603050405020304" pitchFamily="18" charset="0"/>
              </a:rPr>
              <a:t>False</a:t>
            </a:r>
            <a:endParaRPr lang="es-BO" sz="2300" dirty="0">
              <a:effectLst/>
              <a:latin typeface="+mj-lt"/>
              <a:ea typeface="Calibri" panose="020F0502020204030204" pitchFamily="34" charset="0"/>
              <a:cs typeface="Times New Roman" panose="02020603050405020304" pitchFamily="18" charset="0"/>
            </a:endParaRPr>
          </a:p>
          <a:p>
            <a:pPr marL="342900" indent="-342900">
              <a:spcAft>
                <a:spcPts val="800"/>
              </a:spcAft>
            </a:pP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err="1">
                <a:solidFill>
                  <a:srgbClr val="267F99"/>
                </a:solidFill>
                <a:effectLst/>
                <a:latin typeface="+mj-lt"/>
                <a:ea typeface="Times New Roman" panose="02020603050405020304" pitchFamily="18" charset="0"/>
                <a:cs typeface="Times New Roman" panose="02020603050405020304" pitchFamily="18" charset="0"/>
              </a:rPr>
              <a:t>messagebox</a:t>
            </a:r>
            <a:r>
              <a:rPr lang="es-ES" sz="2300" dirty="0" err="1">
                <a:solidFill>
                  <a:srgbClr val="3B3B3B"/>
                </a:solidFill>
                <a:effectLst/>
                <a:latin typeface="+mj-lt"/>
                <a:ea typeface="Times New Roman" panose="02020603050405020304" pitchFamily="18" charset="0"/>
                <a:cs typeface="Times New Roman" panose="02020603050405020304" pitchFamily="18" charset="0"/>
              </a:rPr>
              <a:t>.</a:t>
            </a:r>
            <a:r>
              <a:rPr lang="es-ES" sz="2300" dirty="0" err="1">
                <a:solidFill>
                  <a:srgbClr val="FFC000"/>
                </a:solidFill>
                <a:effectLst/>
                <a:latin typeface="+mj-lt"/>
                <a:ea typeface="Times New Roman" panose="02020603050405020304" pitchFamily="18" charset="0"/>
                <a:cs typeface="Times New Roman" panose="02020603050405020304" pitchFamily="18" charset="0"/>
              </a:rPr>
              <a:t>showinfo</a:t>
            </a:r>
            <a:r>
              <a:rPr lang="es-ES" sz="2300" dirty="0">
                <a:solidFill>
                  <a:srgbClr val="FFC000"/>
                </a:solidFill>
                <a:effectLst/>
                <a:latin typeface="+mj-lt"/>
                <a:ea typeface="Times New Roman" panose="02020603050405020304" pitchFamily="18" charset="0"/>
                <a:cs typeface="Times New Roman" panose="02020603050405020304" pitchFamily="18" charset="0"/>
              </a:rPr>
              <a:t>("</a:t>
            </a:r>
            <a:r>
              <a:rPr lang="es-ES" sz="2300" dirty="0">
                <a:solidFill>
                  <a:srgbClr val="FF0000"/>
                </a:solidFill>
                <a:effectLst/>
                <a:latin typeface="+mj-lt"/>
                <a:ea typeface="Times New Roman" panose="02020603050405020304" pitchFamily="18" charset="0"/>
                <a:cs typeface="Times New Roman" panose="02020603050405020304" pitchFamily="18" charset="0"/>
              </a:rPr>
              <a:t>Detener Reconocimiento", "Reconocimiento detenido."</a:t>
            </a:r>
            <a:r>
              <a:rPr lang="es-E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p:txBody>
      </p:sp>
      <p:sp>
        <p:nvSpPr>
          <p:cNvPr id="8" name="Text 0">
            <a:extLst>
              <a:ext uri="{FF2B5EF4-FFF2-40B4-BE49-F238E27FC236}">
                <a16:creationId xmlns:a16="http://schemas.microsoft.com/office/drawing/2014/main" id="{A5BE1FB0-2770-B021-6FC5-B2F4E727D0CB}"/>
              </a:ext>
            </a:extLst>
          </p:cNvPr>
          <p:cNvSpPr/>
          <p:nvPr/>
        </p:nvSpPr>
        <p:spPr>
          <a:xfrm>
            <a:off x="314960" y="1883526"/>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detener_reconocimiento</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7D62BBD6-63D1-7E9E-DB88-D0C996E9F079}"/>
              </a:ext>
            </a:extLst>
          </p:cNvPr>
          <p:cNvSpPr txBox="1"/>
          <p:nvPr/>
        </p:nvSpPr>
        <p:spPr>
          <a:xfrm>
            <a:off x="1044575" y="5302981"/>
            <a:ext cx="13585825" cy="2728952"/>
          </a:xfrm>
          <a:prstGeom prst="rect">
            <a:avLst/>
          </a:prstGeom>
          <a:noFill/>
        </p:spPr>
        <p:txBody>
          <a:bodyPr wrap="square">
            <a:spAutoFit/>
          </a:bodyPr>
          <a:lstStyle/>
          <a:p>
            <a:pPr>
              <a:spcAft>
                <a:spcPts val="800"/>
              </a:spcAft>
            </a:pPr>
            <a:r>
              <a:rPr lang="en-US" sz="2300" dirty="0">
                <a:solidFill>
                  <a:srgbClr val="0000FF"/>
                </a:solidFill>
                <a:effectLst/>
                <a:latin typeface="+mj-lt"/>
                <a:ea typeface="Times New Roman" panose="02020603050405020304" pitchFamily="18" charset="0"/>
                <a:cs typeface="Times New Roman" panose="02020603050405020304" pitchFamily="18" charset="0"/>
              </a:rPr>
              <a:t>def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FFC000"/>
                </a:solidFill>
                <a:effectLst/>
                <a:latin typeface="+mj-lt"/>
                <a:ea typeface="Times New Roman" panose="02020603050405020304" pitchFamily="18" charset="0"/>
                <a:cs typeface="Times New Roman" panose="02020603050405020304" pitchFamily="18" charset="0"/>
              </a:rPr>
              <a:t>actualizar_frame</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00FF"/>
                </a:solidFill>
                <a:effectLst/>
                <a:latin typeface="+mj-lt"/>
                <a:ea typeface="Times New Roman" panose="02020603050405020304" pitchFamily="18" charset="0"/>
                <a:cs typeface="Times New Roman" panose="02020603050405020304" pitchFamily="18" charset="0"/>
              </a:rPr>
              <a:t>global</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cap</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if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cap:</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00B0F0"/>
                </a:solidFill>
                <a:effectLst/>
                <a:latin typeface="+mj-lt"/>
                <a:ea typeface="Times New Roman" panose="02020603050405020304" pitchFamily="18" charset="0"/>
                <a:cs typeface="Times New Roman" panose="02020603050405020304" pitchFamily="18" charset="0"/>
              </a:rPr>
              <a:t>        ret, frame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cap</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read</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ret</a:t>
            </a:r>
            <a:r>
              <a:rPr lang="es-BO" sz="2300" dirty="0">
                <a:solidFill>
                  <a:srgbClr val="00B0F0"/>
                </a:solidFill>
                <a:effectLst/>
                <a:latin typeface="+mj-lt"/>
                <a:ea typeface="Times New Roman" panose="02020603050405020304" pitchFamily="18" charset="0"/>
                <a:cs typeface="Times New Roman" panose="02020603050405020304" pitchFamily="18" charset="0"/>
              </a:rPr>
              <a:t>:</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p:txBody>
      </p:sp>
    </p:spTree>
    <p:extLst>
      <p:ext uri="{BB962C8B-B14F-4D97-AF65-F5344CB8AC3E}">
        <p14:creationId xmlns:p14="http://schemas.microsoft.com/office/powerpoint/2010/main" val="3519236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CBA11C6-F0E2-961A-CD0B-A2785808E371}"/>
              </a:ext>
            </a:extLst>
          </p:cNvPr>
          <p:cNvSpPr txBox="1"/>
          <p:nvPr/>
        </p:nvSpPr>
        <p:spPr>
          <a:xfrm>
            <a:off x="182880" y="161350"/>
            <a:ext cx="11805920" cy="7750840"/>
          </a:xfrm>
          <a:prstGeom prst="rect">
            <a:avLst/>
          </a:prstGeom>
          <a:noFill/>
        </p:spPr>
        <p:txBody>
          <a:bodyPr wrap="square">
            <a:spAutoFit/>
          </a:bodyPr>
          <a:lstStyle/>
          <a:p>
            <a:pPr>
              <a:spcAft>
                <a:spcPts val="800"/>
              </a:spcAft>
            </a:pPr>
            <a:r>
              <a:rPr lang="es-BO" sz="2300" dirty="0">
                <a:solidFill>
                  <a:srgbClr val="92D050"/>
                </a:solidFill>
                <a:effectLst/>
                <a:latin typeface="+mj-lt"/>
                <a:ea typeface="Times New Roman" panose="02020603050405020304" pitchFamily="18" charset="0"/>
                <a:cs typeface="Times New Roman" panose="02020603050405020304" pitchFamily="18" charset="0"/>
              </a:rPr>
              <a:t># Detección de rostros usando </a:t>
            </a:r>
            <a:r>
              <a:rPr lang="es-BO" sz="2300" dirty="0" err="1">
                <a:solidFill>
                  <a:srgbClr val="92D050"/>
                </a:solidFill>
                <a:effectLst/>
                <a:latin typeface="+mj-lt"/>
                <a:ea typeface="Times New Roman" panose="02020603050405020304" pitchFamily="18" charset="0"/>
                <a:cs typeface="Times New Roman" panose="02020603050405020304" pitchFamily="18" charset="0"/>
              </a:rPr>
              <a:t>mediapipe</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img_rgb</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FFC000"/>
                </a:solidFill>
                <a:effectLst/>
                <a:latin typeface="+mj-lt"/>
                <a:ea typeface="Times New Roman" panose="02020603050405020304" pitchFamily="18" charset="0"/>
                <a:cs typeface="Times New Roman" panose="02020603050405020304" pitchFamily="18" charset="0"/>
              </a:rPr>
              <a:t>cvtColor(</a:t>
            </a:r>
            <a:r>
              <a:rPr lang="en-US" sz="2300" dirty="0">
                <a:solidFill>
                  <a:srgbClr val="00B0F0"/>
                </a:solidFill>
                <a:effectLst/>
                <a:latin typeface="+mj-lt"/>
                <a:ea typeface="Times New Roman" panose="02020603050405020304" pitchFamily="18" charset="0"/>
                <a:cs typeface="Times New Roman" panose="02020603050405020304" pitchFamily="18" charset="0"/>
              </a:rPr>
              <a:t>frame</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COLOR_BGR2RGB</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results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mp_face_mesh</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process</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err="1">
                <a:effectLst/>
                <a:latin typeface="+mj-lt"/>
                <a:ea typeface="Times New Roman" panose="02020603050405020304" pitchFamily="18" charset="0"/>
                <a:cs typeface="Times New Roman" panose="02020603050405020304" pitchFamily="18" charset="0"/>
              </a:rPr>
              <a:t>img_rgb</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if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effectLst/>
                <a:latin typeface="+mj-lt"/>
                <a:ea typeface="Times New Roman" panose="02020603050405020304" pitchFamily="18" charset="0"/>
                <a:cs typeface="Times New Roman" panose="02020603050405020304" pitchFamily="18" charset="0"/>
              </a:rPr>
              <a:t>results.</a:t>
            </a:r>
            <a:r>
              <a:rPr lang="en-US" sz="2300" dirty="0" err="1">
                <a:solidFill>
                  <a:srgbClr val="FFC000"/>
                </a:solidFill>
                <a:effectLst/>
                <a:latin typeface="+mj-lt"/>
                <a:ea typeface="Times New Roman" panose="02020603050405020304" pitchFamily="18" charset="0"/>
                <a:cs typeface="Times New Roman" panose="02020603050405020304" pitchFamily="18" charset="0"/>
              </a:rPr>
              <a:t>multi_face_landmarks</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for</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1080"/>
                </a:solidFill>
                <a:effectLst/>
                <a:latin typeface="+mj-lt"/>
                <a:ea typeface="Times New Roman" panose="02020603050405020304" pitchFamily="18" charset="0"/>
                <a:cs typeface="Times New Roman" panose="02020603050405020304" pitchFamily="18" charset="0"/>
              </a:rPr>
              <a:t>l</a:t>
            </a:r>
            <a:r>
              <a:rPr lang="en-US" sz="2300" dirty="0">
                <a:solidFill>
                  <a:srgbClr val="00B0F0"/>
                </a:solidFill>
                <a:effectLst/>
                <a:latin typeface="+mj-lt"/>
                <a:ea typeface="Times New Roman" panose="02020603050405020304" pitchFamily="18" charset="0"/>
                <a:cs typeface="Times New Roman" panose="02020603050405020304" pitchFamily="18" charset="0"/>
              </a:rPr>
              <a:t>andmarks </a:t>
            </a:r>
            <a:r>
              <a:rPr lang="en-US" sz="2300" dirty="0">
                <a:solidFill>
                  <a:srgbClr val="AF00DB"/>
                </a:solidFill>
                <a:effectLst/>
                <a:latin typeface="+mj-lt"/>
                <a:ea typeface="Times New Roman" panose="02020603050405020304" pitchFamily="18" charset="0"/>
                <a:cs typeface="Times New Roman" panose="02020603050405020304" pitchFamily="18" charset="0"/>
              </a:rPr>
              <a:t>in</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results</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multi_face_landmarks</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92D050"/>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Dibujar puntos clave en el rostro</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for</a:t>
            </a:r>
            <a:r>
              <a:rPr lang="es-BO" sz="2300" dirty="0">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idx</a:t>
            </a:r>
            <a:r>
              <a:rPr lang="es-BO" sz="2300" dirty="0">
                <a:effectLst/>
                <a:latin typeface="+mj-lt"/>
                <a:ea typeface="Times New Roman" panose="02020603050405020304" pitchFamily="18" charset="0"/>
                <a:cs typeface="Times New Roman" panose="02020603050405020304" pitchFamily="18" charset="0"/>
              </a:rPr>
              <a:t> </a:t>
            </a:r>
            <a:r>
              <a:rPr lang="es-BO" sz="2300" dirty="0">
                <a:solidFill>
                  <a:srgbClr val="AF00DB"/>
                </a:solidFill>
                <a:effectLst/>
                <a:latin typeface="+mj-lt"/>
                <a:ea typeface="Times New Roman" panose="02020603050405020304" pitchFamily="18" charset="0"/>
                <a:cs typeface="Times New Roman" panose="02020603050405020304" pitchFamily="18" charset="0"/>
              </a:rPr>
              <a:t>in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PUNTOS_CRITICOS</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lm</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1080"/>
                </a:solidFill>
                <a:effectLst/>
                <a:latin typeface="+mj-lt"/>
                <a:ea typeface="Times New Roman" panose="02020603050405020304" pitchFamily="18" charset="0"/>
                <a:cs typeface="Times New Roman" panose="02020603050405020304" pitchFamily="18" charset="0"/>
              </a:rPr>
              <a:t>l</a:t>
            </a:r>
            <a:r>
              <a:rPr lang="en-US" sz="2300" dirty="0" err="1">
                <a:solidFill>
                  <a:srgbClr val="00B0F0"/>
                </a:solidFill>
                <a:effectLst/>
                <a:latin typeface="+mj-lt"/>
                <a:ea typeface="Times New Roman" panose="02020603050405020304" pitchFamily="18" charset="0"/>
                <a:cs typeface="Times New Roman" panose="02020603050405020304" pitchFamily="18" charset="0"/>
              </a:rPr>
              <a:t>andmarks</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landmark</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err="1">
                <a:effectLst/>
                <a:latin typeface="+mj-lt"/>
                <a:ea typeface="Times New Roman" panose="02020603050405020304" pitchFamily="18" charset="0"/>
                <a:cs typeface="Times New Roman" panose="02020603050405020304" pitchFamily="18" charset="0"/>
              </a:rPr>
              <a:t>idx</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effectLst/>
                <a:latin typeface="+mj-lt"/>
                <a:ea typeface="Times New Roman" panose="02020603050405020304" pitchFamily="18" charset="0"/>
                <a:cs typeface="Times New Roman" panose="02020603050405020304" pitchFamily="18" charset="0"/>
              </a:rPr>
              <a:t>                        h, w, _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frame.shape</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effectLst/>
                <a:latin typeface="+mj-lt"/>
                <a:ea typeface="Times New Roman" panose="02020603050405020304" pitchFamily="18" charset="0"/>
                <a:cs typeface="Times New Roman" panose="02020603050405020304" pitchFamily="18" charset="0"/>
              </a:rPr>
              <a:t>  x, y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int</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err="1">
                <a:effectLst/>
                <a:latin typeface="+mj-lt"/>
                <a:ea typeface="Times New Roman" panose="02020603050405020304" pitchFamily="18" charset="0"/>
                <a:cs typeface="Times New Roman" panose="02020603050405020304" pitchFamily="18" charset="0"/>
              </a:rPr>
              <a:t>lm.x</a:t>
            </a:r>
            <a:r>
              <a:rPr lang="en-US" sz="2300" dirty="0">
                <a:effectLst/>
                <a:latin typeface="+mj-lt"/>
                <a:ea typeface="Times New Roman" panose="02020603050405020304" pitchFamily="18" charset="0"/>
                <a:cs typeface="Times New Roman" panose="02020603050405020304" pitchFamily="18" charset="0"/>
              </a:rPr>
              <a:t> * w</a:t>
            </a:r>
            <a:r>
              <a:rPr lang="en-US" sz="2300" dirty="0">
                <a:solidFill>
                  <a:srgbClr val="FFC000"/>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int</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001080"/>
                </a:solidFill>
                <a:effectLst/>
                <a:latin typeface="+mj-lt"/>
                <a:ea typeface="Times New Roman" panose="02020603050405020304" pitchFamily="18" charset="0"/>
                <a:cs typeface="Times New Roman" panose="02020603050405020304" pitchFamily="18" charset="0"/>
              </a:rPr>
              <a:t>l</a:t>
            </a:r>
            <a:r>
              <a:rPr lang="en-US" sz="2300" dirty="0" err="1">
                <a:effectLst/>
                <a:latin typeface="+mj-lt"/>
                <a:ea typeface="Times New Roman" panose="02020603050405020304" pitchFamily="18" charset="0"/>
                <a:cs typeface="Times New Roman" panose="02020603050405020304" pitchFamily="18" charset="0"/>
              </a:rPr>
              <a:t>m.y</a:t>
            </a:r>
            <a:r>
              <a:rPr lang="en-US" sz="2300" dirty="0">
                <a:effectLst/>
                <a:latin typeface="+mj-lt"/>
                <a:ea typeface="Times New Roman" panose="02020603050405020304" pitchFamily="18" charset="0"/>
                <a:cs typeface="Times New Roman" panose="02020603050405020304" pitchFamily="18" charset="0"/>
              </a:rPr>
              <a:t> * h</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marL="2000250" indent="-2000250">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267F99"/>
                </a:solidFill>
                <a:effectLst/>
                <a:latin typeface="+mj-lt"/>
                <a:ea typeface="Times New Roman" panose="02020603050405020304" pitchFamily="18" charset="0"/>
                <a:cs typeface="Times New Roman" panose="02020603050405020304" pitchFamily="18" charset="0"/>
              </a:rPr>
              <a:t>cv2</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a:solidFill>
                  <a:srgbClr val="FFC000"/>
                </a:solidFill>
                <a:effectLst/>
                <a:latin typeface="+mj-lt"/>
                <a:ea typeface="Times New Roman" panose="02020603050405020304" pitchFamily="18" charset="0"/>
                <a:cs typeface="Times New Roman" panose="02020603050405020304" pitchFamily="18" charset="0"/>
              </a:rPr>
              <a:t>circle(</a:t>
            </a:r>
            <a:r>
              <a:rPr lang="es-BO" sz="2300" dirty="0" err="1">
                <a:solidFill>
                  <a:srgbClr val="00B0F0"/>
                </a:solidFill>
                <a:effectLst/>
                <a:latin typeface="+mj-lt"/>
                <a:ea typeface="Times New Roman" panose="02020603050405020304" pitchFamily="18" charset="0"/>
                <a:cs typeface="Times New Roman" panose="02020603050405020304" pitchFamily="18" charset="0"/>
              </a:rPr>
              <a:t>frame</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effectLst/>
                <a:latin typeface="+mj-lt"/>
                <a:ea typeface="Times New Roman" panose="02020603050405020304" pitchFamily="18" charset="0"/>
                <a:cs typeface="Times New Roman" panose="02020603050405020304" pitchFamily="18" charset="0"/>
              </a:rPr>
              <a:t>x, y</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1</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098658"/>
                </a:solidFill>
                <a:effectLst/>
                <a:latin typeface="+mj-lt"/>
                <a:ea typeface="Times New Roman" panose="02020603050405020304" pitchFamily="18" charset="0"/>
                <a:cs typeface="Times New Roman" panose="02020603050405020304" pitchFamily="18" charset="0"/>
              </a:rPr>
              <a:t>0</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255</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0</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2</a:t>
            </a:r>
            <a:r>
              <a:rPr lang="es-BO" sz="2300" dirty="0">
                <a:solidFill>
                  <a:srgbClr val="FFC000"/>
                </a:solidFill>
                <a:effectLst/>
                <a:latin typeface="+mj-lt"/>
                <a:ea typeface="Times New Roman" panose="02020603050405020304" pitchFamily="18" charset="0"/>
                <a:cs typeface="Times New Roman" panose="02020603050405020304" pitchFamily="18" charset="0"/>
              </a:rPr>
              <a:t>) </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marL="1028700" indent="-10287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 Convertir la imagen a formato compatible con </a:t>
            </a:r>
            <a:r>
              <a:rPr lang="es-BO" sz="2300" dirty="0" err="1">
                <a:solidFill>
                  <a:srgbClr val="92D050"/>
                </a:solidFill>
                <a:effectLst/>
                <a:latin typeface="+mj-lt"/>
                <a:ea typeface="Times New Roman" panose="02020603050405020304" pitchFamily="18" charset="0"/>
                <a:cs typeface="Times New Roman" panose="02020603050405020304" pitchFamily="18" charset="0"/>
              </a:rPr>
              <a:t>tkinter</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marL="1028700" indent="-10287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effectLst/>
                <a:latin typeface="+mj-lt"/>
                <a:ea typeface="Times New Roman" panose="02020603050405020304" pitchFamily="18" charset="0"/>
                <a:cs typeface="Times New Roman" panose="02020603050405020304" pitchFamily="18" charset="0"/>
              </a:rPr>
              <a:t> </a:t>
            </a:r>
            <a:r>
              <a:rPr lang="en-US" sz="2300" dirty="0" err="1">
                <a:effectLst/>
                <a:latin typeface="+mj-lt"/>
                <a:ea typeface="Times New Roman" panose="02020603050405020304" pitchFamily="18" charset="0"/>
                <a:cs typeface="Times New Roman" panose="02020603050405020304" pitchFamily="18" charset="0"/>
              </a:rPr>
              <a:t>img</a:t>
            </a:r>
            <a:r>
              <a:rPr lang="en-US" sz="2300" dirty="0">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267F99"/>
                </a:solidFill>
                <a:effectLst/>
                <a:latin typeface="+mj-lt"/>
                <a:ea typeface="Times New Roman" panose="02020603050405020304" pitchFamily="18" charset="0"/>
                <a:cs typeface="Times New Roman" panose="02020603050405020304" pitchFamily="18" charset="0"/>
              </a:rPr>
              <a:t>Image</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fromarray</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FFC000"/>
                </a:solidFill>
                <a:effectLst/>
                <a:latin typeface="+mj-lt"/>
                <a:ea typeface="Times New Roman" panose="02020603050405020304" pitchFamily="18" charset="0"/>
                <a:cs typeface="Times New Roman" panose="02020603050405020304" pitchFamily="18" charset="0"/>
              </a:rPr>
              <a:t>cvtColor(</a:t>
            </a:r>
            <a:r>
              <a:rPr lang="en-US" sz="2300" dirty="0">
                <a:solidFill>
                  <a:srgbClr val="00B0F0"/>
                </a:solidFill>
                <a:effectLst/>
                <a:latin typeface="+mj-lt"/>
                <a:ea typeface="Times New Roman" panose="02020603050405020304" pitchFamily="18" charset="0"/>
                <a:cs typeface="Times New Roman" panose="02020603050405020304" pitchFamily="18" charset="0"/>
              </a:rPr>
              <a:t>frame</a:t>
            </a:r>
            <a:r>
              <a:rPr lang="en-US" sz="2300" dirty="0">
                <a:solidFill>
                  <a:srgbClr val="FFC000"/>
                </a:solidFill>
                <a:effectLst/>
                <a:latin typeface="+mj-lt"/>
                <a:ea typeface="Times New Roman" panose="02020603050405020304" pitchFamily="18" charset="0"/>
                <a:cs typeface="Times New Roman" panose="02020603050405020304" pitchFamily="18" charset="0"/>
              </a:rPr>
              <a:t>, </a:t>
            </a:r>
          </a:p>
          <a:p>
            <a:pPr marL="1028700" indent="-1028700">
              <a:spcAft>
                <a:spcPts val="800"/>
              </a:spcAft>
            </a:pPr>
            <a:r>
              <a:rPr lang="en-US" sz="2300" dirty="0">
                <a:solidFill>
                  <a:srgbClr val="3B3B3B"/>
                </a:solidFill>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COLOR_BGR2RGB</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imgtk</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267F99"/>
                </a:solidFill>
                <a:effectLst/>
                <a:latin typeface="+mj-lt"/>
                <a:ea typeface="Times New Roman" panose="02020603050405020304" pitchFamily="18" charset="0"/>
                <a:cs typeface="Times New Roman" panose="02020603050405020304" pitchFamily="18" charset="0"/>
              </a:rPr>
              <a:t>ImageTk</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267F99"/>
                </a:solidFill>
                <a:effectLst/>
                <a:latin typeface="+mj-lt"/>
                <a:ea typeface="Times New Roman" panose="02020603050405020304" pitchFamily="18" charset="0"/>
                <a:cs typeface="Times New Roman" panose="02020603050405020304" pitchFamily="18" charset="0"/>
              </a:rPr>
              <a:t>PhotoImage</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image=</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lbl_video</a:t>
            </a:r>
            <a:r>
              <a:rPr lang="en-US" sz="2300" dirty="0" err="1">
                <a:solidFill>
                  <a:srgbClr val="FFC000"/>
                </a:solidFill>
                <a:effectLst/>
                <a:latin typeface="+mj-lt"/>
                <a:ea typeface="Times New Roman" panose="02020603050405020304" pitchFamily="18" charset="0"/>
                <a:cs typeface="Times New Roman" panose="02020603050405020304" pitchFamily="18" charset="0"/>
              </a:rPr>
              <a:t>.imgtk</a:t>
            </a:r>
            <a:r>
              <a:rPr lang="en-US" sz="2300" dirty="0">
                <a:solidFill>
                  <a:srgbClr val="FFC00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imgtk</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lbl_video</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configure</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image</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err="1">
                <a:solidFill>
                  <a:srgbClr val="001080"/>
                </a:solidFill>
                <a:effectLst/>
                <a:latin typeface="+mj-lt"/>
                <a:ea typeface="Times New Roman" panose="02020603050405020304" pitchFamily="18" charset="0"/>
                <a:cs typeface="Times New Roman" panose="02020603050405020304" pitchFamily="18" charset="0"/>
              </a:rPr>
              <a:t>i</a:t>
            </a:r>
            <a:r>
              <a:rPr lang="en-US" sz="2300" dirty="0" err="1">
                <a:solidFill>
                  <a:srgbClr val="00B0F0"/>
                </a:solidFill>
                <a:effectLst/>
                <a:latin typeface="+mj-lt"/>
                <a:ea typeface="Times New Roman" panose="02020603050405020304" pitchFamily="18" charset="0"/>
                <a:cs typeface="Times New Roman" panose="02020603050405020304" pitchFamily="18" charset="0"/>
              </a:rPr>
              <a:t>mgtk</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lbl_video</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after</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098658"/>
                </a:solidFill>
                <a:effectLst/>
                <a:latin typeface="+mj-lt"/>
                <a:ea typeface="Times New Roman" panose="02020603050405020304" pitchFamily="18" charset="0"/>
                <a:cs typeface="Times New Roman" panose="02020603050405020304" pitchFamily="18" charset="0"/>
              </a:rPr>
              <a:t>10</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actualizar_frame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ndParaRPr>
          </a:p>
        </p:txBody>
      </p:sp>
      <p:sp>
        <p:nvSpPr>
          <p:cNvPr id="4" name="Shape 1">
            <a:extLst>
              <a:ext uri="{FF2B5EF4-FFF2-40B4-BE49-F238E27FC236}">
                <a16:creationId xmlns:a16="http://schemas.microsoft.com/office/drawing/2014/main" id="{C66A341D-A348-4E00-26CC-7B218F2304BC}"/>
              </a:ext>
            </a:extLst>
          </p:cNvPr>
          <p:cNvSpPr/>
          <p:nvPr/>
        </p:nvSpPr>
        <p:spPr>
          <a:xfrm>
            <a:off x="8788400" y="1634329"/>
            <a:ext cx="5527040" cy="3079911"/>
          </a:xfrm>
          <a:prstGeom prst="roundRect">
            <a:avLst>
              <a:gd name="adj" fmla="val 1691"/>
            </a:avLst>
          </a:prstGeom>
          <a:solidFill>
            <a:srgbClr val="304755"/>
          </a:solidFill>
          <a:ln/>
        </p:spPr>
        <p:txBody>
          <a:bodyPr/>
          <a:lstStyle/>
          <a:p>
            <a:endParaRPr lang="es-BO" dirty="0"/>
          </a:p>
        </p:txBody>
      </p:sp>
      <p:sp>
        <p:nvSpPr>
          <p:cNvPr id="6" name="CuadroTexto 5">
            <a:extLst>
              <a:ext uri="{FF2B5EF4-FFF2-40B4-BE49-F238E27FC236}">
                <a16:creationId xmlns:a16="http://schemas.microsoft.com/office/drawing/2014/main" id="{4CFA54EB-AAF3-DCE6-92A7-87CA5164EA60}"/>
              </a:ext>
            </a:extLst>
          </p:cNvPr>
          <p:cNvSpPr txBox="1"/>
          <p:nvPr/>
        </p:nvSpPr>
        <p:spPr>
          <a:xfrm>
            <a:off x="8981440" y="1882251"/>
            <a:ext cx="5151120" cy="2504725"/>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actualizar_frame</a:t>
            </a:r>
            <a:r>
              <a:rPr lang="es-BO" sz="1800" dirty="0">
                <a:effectLst/>
                <a:latin typeface="Cabin" panose="020B0803050202020004" pitchFamily="34" charset="0"/>
                <a:ea typeface="Calibri" panose="020F0502020204030204" pitchFamily="34" charset="0"/>
                <a:cs typeface="Times New Roman" panose="02020603050405020304" pitchFamily="18" charset="0"/>
              </a:rPr>
              <a:t> gestiona la visualización en tiempo real del flujo de video capturado por la cámara web en la interfaz gráfica. Además, aplica un procesamiento facial mediante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MediaPipe</a:t>
            </a:r>
            <a:r>
              <a:rPr lang="es-BO" sz="1800" dirty="0">
                <a:effectLst/>
                <a:latin typeface="Cabin" panose="020B0803050202020004" pitchFamily="34" charset="0"/>
                <a:ea typeface="Calibri" panose="020F0502020204030204" pitchFamily="34" charset="0"/>
                <a:cs typeface="Times New Roman" panose="02020603050405020304" pitchFamily="18" charset="0"/>
              </a:rPr>
              <a:t> para detectar puntos clave en el rostro y dibujarlos directamente sobre el fotograma.</a:t>
            </a:r>
          </a:p>
        </p:txBody>
      </p:sp>
    </p:spTree>
    <p:extLst>
      <p:ext uri="{BB962C8B-B14F-4D97-AF65-F5344CB8AC3E}">
        <p14:creationId xmlns:p14="http://schemas.microsoft.com/office/powerpoint/2010/main" val="367430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5EB42-E439-419D-8E8E-7EB1CBCC4E66}"/>
              </a:ext>
            </a:extLst>
          </p:cNvPr>
          <p:cNvSpPr txBox="1"/>
          <p:nvPr/>
        </p:nvSpPr>
        <p:spPr>
          <a:xfrm>
            <a:off x="91440" y="594828"/>
            <a:ext cx="12595860" cy="7775014"/>
          </a:xfrm>
          <a:prstGeom prst="rect">
            <a:avLst/>
          </a:prstGeom>
          <a:noFill/>
        </p:spPr>
        <p:txBody>
          <a:bodyPr wrap="square">
            <a:spAutoFit/>
          </a:bodyPr>
          <a:lstStyle/>
          <a:p>
            <a:pPr marL="0" marR="0">
              <a:spcBef>
                <a:spcPts val="0"/>
              </a:spcBef>
              <a:spcAft>
                <a:spcPts val="0"/>
              </a:spcAft>
            </a:pPr>
            <a:r>
              <a:rPr lang="es-BO" sz="2300" dirty="0" err="1">
                <a:solidFill>
                  <a:srgbClr val="0000FF"/>
                </a:solidFill>
                <a:effectLst/>
                <a:latin typeface="Cabin" panose="020B0604020202020204" charset="0"/>
                <a:ea typeface="Times New Roman" panose="02020603050405020304" pitchFamily="18" charset="0"/>
                <a:cs typeface="Times New Roman" panose="02020603050405020304" pitchFamily="18" charset="0"/>
              </a:rPr>
              <a:t>def</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FFC000"/>
                </a:solidFill>
                <a:effectLst/>
                <a:latin typeface="Cabin" panose="020B0604020202020204" charset="0"/>
                <a:ea typeface="Times New Roman" panose="02020603050405020304" pitchFamily="18" charset="0"/>
                <a:cs typeface="Times New Roman" panose="02020603050405020304" pitchFamily="18" charset="0"/>
              </a:rPr>
              <a:t>comparar_en_tiempo_real</a:t>
            </a:r>
            <a:r>
              <a:rPr lang="es-BO" sz="2300" dirty="0">
                <a:solidFill>
                  <a:srgbClr val="FFC000"/>
                </a:solidFill>
                <a:effectLst/>
                <a:latin typeface="Cabin" panose="020B0604020202020204" charset="0"/>
                <a:ea typeface="Times New Roman" panose="02020603050405020304" pitchFamily="18" charset="0"/>
                <a:cs typeface="Times New Roman" panose="02020603050405020304" pitchFamily="18" charset="0"/>
              </a:rPr>
              <a:t>():</a:t>
            </a:r>
            <a:endParaRPr lang="en-US" sz="2300" dirty="0">
              <a:solidFill>
                <a:srgbClr val="FFC000"/>
              </a:solidFill>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00FF"/>
                </a:solidFill>
                <a:effectLst/>
                <a:latin typeface="Cabin" panose="020B0604020202020204" charset="0"/>
                <a:ea typeface="Times New Roman" panose="02020603050405020304" pitchFamily="18" charset="0"/>
                <a:cs typeface="Times New Roman" panose="02020603050405020304" pitchFamily="18" charset="0"/>
              </a:rPr>
              <a:t>global</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reconocimiento_activo</a:t>
            </a:r>
            <a:endParaRPr lang="en-US" sz="2300" dirty="0">
              <a:solidFill>
                <a:srgbClr val="00B0F0"/>
              </a:solidFill>
              <a:effectLst/>
              <a:latin typeface="Cabin" panose="020B0604020202020204" charset="0"/>
              <a:ea typeface="Yu Mincho" panose="02020400000000000000" pitchFamily="18" charset="-128"/>
              <a:cs typeface="Times New Roman" panose="02020603050405020304" pitchFamily="18" charset="0"/>
            </a:endParaRPr>
          </a:p>
          <a:p>
            <a:pPr marL="342900" marR="0" indent="-34290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AF00DB"/>
                </a:solidFill>
                <a:effectLst/>
                <a:latin typeface="Cabin" panose="020B0604020202020204" charset="0"/>
                <a:ea typeface="Times New Roman" panose="02020603050405020304" pitchFamily="18" charset="0"/>
                <a:cs typeface="Times New Roman" panose="02020603050405020304" pitchFamily="18" charset="0"/>
              </a:rPr>
              <a:t>if</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reconocimiento_activo</a:t>
            </a:r>
            <a:r>
              <a:rPr lang="es-BO" sz="2300" dirty="0">
                <a:solidFill>
                  <a:srgbClr val="00B0F0"/>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00FF"/>
                </a:solidFill>
                <a:effectLst/>
                <a:latin typeface="Cabin" panose="020B0604020202020204" charset="0"/>
                <a:ea typeface="Times New Roman" panose="02020603050405020304" pitchFamily="18" charset="0"/>
                <a:cs typeface="Times New Roman" panose="02020603050405020304" pitchFamily="18" charset="0"/>
              </a:rPr>
              <a:t>and</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captura_guardada</a:t>
            </a:r>
            <a:r>
              <a:rPr lang="es-BO" sz="2300" dirty="0">
                <a:solidFill>
                  <a:srgbClr val="00B0F0"/>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00FF"/>
                </a:solidFill>
                <a:effectLst/>
                <a:latin typeface="Cabin" panose="020B0604020202020204" charset="0"/>
                <a:ea typeface="Times New Roman" panose="02020603050405020304" pitchFamily="18" charset="0"/>
                <a:cs typeface="Times New Roman" panose="02020603050405020304" pitchFamily="18" charset="0"/>
              </a:rPr>
              <a:t>is</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00FF"/>
                </a:solidFill>
                <a:effectLst/>
                <a:latin typeface="Cabin" panose="020B0604020202020204" charset="0"/>
                <a:ea typeface="Times New Roman" panose="02020603050405020304" pitchFamily="18" charset="0"/>
                <a:cs typeface="Times New Roman" panose="02020603050405020304" pitchFamily="18" charset="0"/>
              </a:rPr>
              <a:t>not</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p>
          <a:p>
            <a:pPr marL="342900" marR="0" indent="-342900">
              <a:spcBef>
                <a:spcPts val="0"/>
              </a:spcBef>
              <a:spcAft>
                <a:spcPts val="0"/>
              </a:spcAft>
            </a:pPr>
            <a:r>
              <a:rPr lang="es-BO" sz="2300" dirty="0">
                <a:solidFill>
                  <a:srgbClr val="3B3B3B"/>
                </a:solidFill>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70C1"/>
                </a:solidFill>
                <a:effectLst/>
                <a:latin typeface="Cabin" panose="020B0604020202020204" charset="0"/>
                <a:ea typeface="Times New Roman" panose="02020603050405020304" pitchFamily="18" charset="0"/>
                <a:cs typeface="Times New Roman" panose="02020603050405020304" pitchFamily="18" charset="0"/>
              </a:rPr>
              <a:t>None</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00FF"/>
                </a:solidFill>
                <a:effectLst/>
                <a:latin typeface="Cabin" panose="020B0604020202020204" charset="0"/>
                <a:ea typeface="Times New Roman" panose="02020603050405020304" pitchFamily="18" charset="0"/>
                <a:cs typeface="Times New Roman" panose="02020603050405020304" pitchFamily="18" charset="0"/>
              </a:rPr>
              <a:t>and</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puntos_clave_guardados</a:t>
            </a:r>
            <a:r>
              <a:rPr lang="es-BO" sz="2300" dirty="0">
                <a:solidFill>
                  <a:srgbClr val="00B0F0"/>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00FF"/>
                </a:solidFill>
                <a:effectLst/>
                <a:latin typeface="Cabin" panose="020B0604020202020204" charset="0"/>
                <a:ea typeface="Times New Roman" panose="02020603050405020304" pitchFamily="18" charset="0"/>
                <a:cs typeface="Times New Roman" panose="02020603050405020304" pitchFamily="18" charset="0"/>
              </a:rPr>
              <a:t>is</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00FF"/>
                </a:solidFill>
                <a:effectLst/>
                <a:latin typeface="Cabin" panose="020B0604020202020204" charset="0"/>
                <a:ea typeface="Times New Roman" panose="02020603050405020304" pitchFamily="18" charset="0"/>
                <a:cs typeface="Times New Roman" panose="02020603050405020304" pitchFamily="18" charset="0"/>
              </a:rPr>
              <a:t>not</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70C1"/>
                </a:solidFill>
                <a:effectLst/>
                <a:latin typeface="Cabin" panose="020B0604020202020204" charset="0"/>
                <a:ea typeface="Times New Roman" panose="02020603050405020304" pitchFamily="18" charset="0"/>
                <a:cs typeface="Times New Roman" panose="02020603050405020304" pitchFamily="18" charset="0"/>
              </a:rPr>
              <a:t>None</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n-US" sz="2300" dirty="0">
                <a:solidFill>
                  <a:srgbClr val="AF00DB"/>
                </a:solidFill>
                <a:effectLst/>
                <a:latin typeface="Cabin" panose="020B0604020202020204" charset="0"/>
                <a:ea typeface="Times New Roman" panose="02020603050405020304" pitchFamily="18" charset="0"/>
                <a:cs typeface="Times New Roman" panose="02020603050405020304" pitchFamily="18" charset="0"/>
              </a:rPr>
              <a:t>if</a:t>
            </a:r>
            <a:r>
              <a:rPr lang="en-US"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n-US" sz="2300" dirty="0">
                <a:effectLst/>
                <a:latin typeface="Cabin" panose="020B0604020202020204" charset="0"/>
                <a:ea typeface="Times New Roman" panose="02020603050405020304" pitchFamily="18" charset="0"/>
                <a:cs typeface="Times New Roman" panose="02020603050405020304" pitchFamily="18" charset="0"/>
              </a:rPr>
              <a:t>cap:</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n-US"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n-US" sz="2300" dirty="0">
                <a:solidFill>
                  <a:srgbClr val="00B0F0"/>
                </a:solidFill>
                <a:effectLst/>
                <a:latin typeface="Cabin" panose="020B0604020202020204" charset="0"/>
                <a:ea typeface="Times New Roman" panose="02020603050405020304" pitchFamily="18" charset="0"/>
                <a:cs typeface="Times New Roman" panose="02020603050405020304" pitchFamily="18" charset="0"/>
              </a:rPr>
              <a:t>ret, frame </a:t>
            </a:r>
            <a:r>
              <a:rPr lang="en-US" sz="2300" dirty="0">
                <a:effectLst/>
                <a:latin typeface="Cabin" panose="020B0604020202020204" charset="0"/>
                <a:ea typeface="Times New Roman" panose="02020603050405020304" pitchFamily="18" charset="0"/>
                <a:cs typeface="Times New Roman" panose="02020603050405020304" pitchFamily="18" charset="0"/>
              </a:rPr>
              <a:t>= </a:t>
            </a:r>
            <a:r>
              <a:rPr lang="en-US" sz="2300" dirty="0" err="1">
                <a:effectLst/>
                <a:latin typeface="Cabin" panose="020B0604020202020204" charset="0"/>
                <a:ea typeface="Times New Roman" panose="02020603050405020304" pitchFamily="18" charset="0"/>
                <a:cs typeface="Times New Roman" panose="02020603050405020304" pitchFamily="18" charset="0"/>
              </a:rPr>
              <a:t>cap</a:t>
            </a:r>
            <a:r>
              <a:rPr lang="en-US" sz="2300" dirty="0" err="1">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r>
              <a:rPr lang="en-US" sz="2300" dirty="0" err="1">
                <a:solidFill>
                  <a:srgbClr val="FFC000"/>
                </a:solidFill>
                <a:effectLst/>
                <a:latin typeface="Cabin" panose="020B0604020202020204" charset="0"/>
                <a:ea typeface="Times New Roman" panose="02020603050405020304" pitchFamily="18" charset="0"/>
                <a:cs typeface="Times New Roman" panose="02020603050405020304" pitchFamily="18" charset="0"/>
              </a:rPr>
              <a:t>read</a:t>
            </a:r>
            <a:r>
              <a:rPr lang="en-US" sz="2300" dirty="0">
                <a:solidFill>
                  <a:srgbClr val="FFC000"/>
                </a:solidFill>
                <a:effectLst/>
                <a:latin typeface="Cabin" panose="020B0604020202020204" charset="0"/>
                <a:ea typeface="Times New Roman" panose="02020603050405020304" pitchFamily="18" charset="0"/>
                <a:cs typeface="Times New Roman" panose="02020603050405020304" pitchFamily="18" charset="0"/>
              </a:rPr>
              <a:t>()</a:t>
            </a:r>
            <a:endParaRPr lang="en-US" sz="2300" dirty="0">
              <a:solidFill>
                <a:srgbClr val="FFC000"/>
              </a:solidFill>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n-US"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AF00DB"/>
                </a:solidFill>
                <a:effectLst/>
                <a:latin typeface="Cabin" panose="020B0604020202020204" charset="0"/>
                <a:ea typeface="Times New Roman" panose="02020603050405020304" pitchFamily="18" charset="0"/>
                <a:cs typeface="Times New Roman" panose="02020603050405020304" pitchFamily="18" charset="0"/>
              </a:rPr>
              <a:t>if</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ret</a:t>
            </a:r>
            <a:r>
              <a:rPr lang="es-BO" sz="2300" dirty="0">
                <a:solidFill>
                  <a:srgbClr val="00B0F0"/>
                </a:solidFill>
                <a:effectLst/>
                <a:latin typeface="Cabin" panose="020B0604020202020204" charset="0"/>
                <a:ea typeface="Times New Roman" panose="02020603050405020304" pitchFamily="18" charset="0"/>
                <a:cs typeface="Times New Roman" panose="02020603050405020304" pitchFamily="18" charset="0"/>
              </a:rPr>
              <a:t>:</a:t>
            </a:r>
            <a:endParaRPr lang="en-US" sz="2300" dirty="0">
              <a:solidFill>
                <a:srgbClr val="00B0F0"/>
              </a:solidFill>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8000"/>
                </a:solidFill>
                <a:effectLst/>
                <a:latin typeface="Cabin" panose="020B0604020202020204" charset="0"/>
                <a:ea typeface="Times New Roman" panose="02020603050405020304" pitchFamily="18" charset="0"/>
                <a:cs typeface="Times New Roman" panose="02020603050405020304" pitchFamily="18" charset="0"/>
              </a:rPr>
              <a:t># Obtener los puntos clave del </a:t>
            </a:r>
            <a:r>
              <a:rPr lang="es-BO" sz="2300" dirty="0" err="1">
                <a:solidFill>
                  <a:srgbClr val="008000"/>
                </a:solidFill>
                <a:effectLst/>
                <a:latin typeface="Cabin" panose="020B0604020202020204" charset="0"/>
                <a:ea typeface="Times New Roman" panose="02020603050405020304" pitchFamily="18" charset="0"/>
                <a:cs typeface="Times New Roman" panose="02020603050405020304" pitchFamily="18" charset="0"/>
              </a:rPr>
              <a:t>frame</a:t>
            </a:r>
            <a:r>
              <a:rPr lang="es-BO" sz="2300" dirty="0">
                <a:solidFill>
                  <a:srgbClr val="008000"/>
                </a:solidFill>
                <a:effectLst/>
                <a:latin typeface="Cabin" panose="020B0604020202020204" charset="0"/>
                <a:ea typeface="Times New Roman" panose="02020603050405020304" pitchFamily="18" charset="0"/>
                <a:cs typeface="Times New Roman" panose="02020603050405020304" pitchFamily="18" charset="0"/>
              </a:rPr>
              <a:t> actual</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puntos_clave_frame</a:t>
            </a:r>
            <a:r>
              <a:rPr lang="es-BO" sz="2300" dirty="0">
                <a:solidFill>
                  <a:srgbClr val="00B0F0"/>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0000"/>
                </a:solidFill>
                <a:effectLst/>
                <a:latin typeface="Cabin" panose="020B0604020202020204" charset="0"/>
                <a:ea typeface="Times New Roman" panose="02020603050405020304" pitchFamily="18" charset="0"/>
                <a:cs typeface="Times New Roman" panose="02020603050405020304" pitchFamily="18" charset="0"/>
              </a:rPr>
              <a:t>=</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FFC000"/>
                </a:solidFill>
                <a:effectLst/>
                <a:latin typeface="Cabin" panose="020B0604020202020204" charset="0"/>
                <a:ea typeface="Times New Roman" panose="02020603050405020304" pitchFamily="18" charset="0"/>
                <a:cs typeface="Times New Roman" panose="02020603050405020304" pitchFamily="18" charset="0"/>
              </a:rPr>
              <a:t>obtener_puntos_clave</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frame</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AF00DB"/>
                </a:solidFill>
                <a:effectLst/>
                <a:latin typeface="Cabin" panose="020B0604020202020204" charset="0"/>
                <a:ea typeface="Times New Roman" panose="02020603050405020304" pitchFamily="18" charset="0"/>
                <a:cs typeface="Times New Roman" panose="02020603050405020304" pitchFamily="18" charset="0"/>
              </a:rPr>
              <a:t>if</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puntos_clave_frame</a:t>
            </a:r>
            <a:r>
              <a:rPr lang="es-BO" sz="2300" dirty="0">
                <a:solidFill>
                  <a:srgbClr val="00B0F0"/>
                </a:solidFill>
                <a:effectLst/>
                <a:latin typeface="Cabin" panose="020B0604020202020204" charset="0"/>
                <a:ea typeface="Times New Roman" panose="02020603050405020304" pitchFamily="18" charset="0"/>
                <a:cs typeface="Times New Roman" panose="02020603050405020304" pitchFamily="18" charset="0"/>
              </a:rPr>
              <a:t>:</a:t>
            </a:r>
            <a:endParaRPr lang="en-US" sz="2300" dirty="0">
              <a:solidFill>
                <a:srgbClr val="00B0F0"/>
              </a:solidFill>
              <a:effectLst/>
              <a:latin typeface="Cabin" panose="020B0604020202020204" charset="0"/>
              <a:ea typeface="Yu Mincho" panose="02020400000000000000" pitchFamily="18" charset="-128"/>
              <a:cs typeface="Times New Roman" panose="02020603050405020304" pitchFamily="18" charset="0"/>
            </a:endParaRPr>
          </a:p>
          <a:p>
            <a:pPr marL="1657350" marR="0" indent="-165735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8000"/>
                </a:solidFill>
                <a:effectLst/>
                <a:latin typeface="Cabin" panose="020B0604020202020204" charset="0"/>
                <a:ea typeface="Times New Roman" panose="02020603050405020304" pitchFamily="18" charset="0"/>
                <a:cs typeface="Times New Roman" panose="02020603050405020304" pitchFamily="18" charset="0"/>
              </a:rPr>
              <a:t># Comparar los puntos clave de la captura </a:t>
            </a:r>
          </a:p>
          <a:p>
            <a:pPr marL="1657350" marR="0" indent="-1657350">
              <a:spcBef>
                <a:spcPts val="0"/>
              </a:spcBef>
              <a:spcAft>
                <a:spcPts val="0"/>
              </a:spcAft>
            </a:pPr>
            <a:r>
              <a:rPr lang="es-BO" sz="2300" dirty="0">
                <a:solidFill>
                  <a:srgbClr val="008000"/>
                </a:solidFill>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8000"/>
                </a:solidFill>
                <a:effectLst/>
                <a:latin typeface="Cabin" panose="020B0604020202020204" charset="0"/>
                <a:ea typeface="Times New Roman" panose="02020603050405020304" pitchFamily="18" charset="0"/>
                <a:cs typeface="Times New Roman" panose="02020603050405020304" pitchFamily="18" charset="0"/>
              </a:rPr>
              <a:t>guardada con los puntos clave actuales</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1657350" marR="0" indent="-165735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1080"/>
                </a:solidFill>
                <a:effectLst/>
                <a:latin typeface="Cabin" panose="020B0604020202020204" charset="0"/>
                <a:ea typeface="Times New Roman" panose="02020603050405020304" pitchFamily="18" charset="0"/>
                <a:cs typeface="Times New Roman" panose="02020603050405020304" pitchFamily="18" charset="0"/>
              </a:rPr>
              <a:t>s</a:t>
            </a:r>
            <a:r>
              <a:rPr lang="es-BO" sz="2300" dirty="0">
                <a:solidFill>
                  <a:srgbClr val="00B0F0"/>
                </a:solidFill>
                <a:effectLst/>
                <a:latin typeface="Cabin" panose="020B0604020202020204" charset="0"/>
                <a:ea typeface="Times New Roman" panose="02020603050405020304" pitchFamily="18" charset="0"/>
                <a:cs typeface="Times New Roman" panose="02020603050405020304" pitchFamily="18" charset="0"/>
              </a:rPr>
              <a:t>imilitud</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0000"/>
                </a:solidFill>
                <a:effectLst/>
                <a:latin typeface="Cabin" panose="020B0604020202020204" charset="0"/>
                <a:ea typeface="Times New Roman" panose="02020603050405020304" pitchFamily="18" charset="0"/>
                <a:cs typeface="Times New Roman" panose="02020603050405020304" pitchFamily="18" charset="0"/>
              </a:rPr>
              <a:t>=</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FFC000"/>
                </a:solidFill>
                <a:effectLst/>
                <a:latin typeface="Cabin" panose="020B0604020202020204" charset="0"/>
                <a:ea typeface="Times New Roman" panose="02020603050405020304" pitchFamily="18" charset="0"/>
                <a:cs typeface="Times New Roman" panose="02020603050405020304" pitchFamily="18" charset="0"/>
              </a:rPr>
              <a:t>comparar_puntos_clave</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p>
          <a:p>
            <a:pPr marL="1657350" marR="0" indent="-1657350">
              <a:spcBef>
                <a:spcPts val="0"/>
              </a:spcBef>
              <a:spcAft>
                <a:spcPts val="0"/>
              </a:spcAft>
            </a:pP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puntos_clave_guardados</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puntos_clave_frame</a:t>
            </a:r>
            <a:r>
              <a:rPr lang="es-BO" sz="2300" dirty="0">
                <a:solidFill>
                  <a:srgbClr val="FFC000"/>
                </a:solidFill>
                <a:effectLst/>
                <a:latin typeface="Cabin" panose="020B0604020202020204" charset="0"/>
                <a:ea typeface="Times New Roman" panose="02020603050405020304" pitchFamily="18" charset="0"/>
                <a:cs typeface="Times New Roman" panose="02020603050405020304" pitchFamily="18" charset="0"/>
              </a:rPr>
              <a:t>)</a:t>
            </a:r>
            <a:endParaRPr lang="en-US" sz="2300" dirty="0">
              <a:solidFill>
                <a:srgbClr val="FFC000"/>
              </a:solidFill>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AF00DB"/>
                </a:solidFill>
                <a:effectLst/>
                <a:latin typeface="Cabin" panose="020B0604020202020204" charset="0"/>
                <a:ea typeface="Times New Roman" panose="02020603050405020304" pitchFamily="18" charset="0"/>
                <a:cs typeface="Times New Roman" panose="02020603050405020304" pitchFamily="18" charset="0"/>
              </a:rPr>
              <a:t>if</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B0F0"/>
                </a:solidFill>
                <a:effectLst/>
                <a:latin typeface="Cabin" panose="020B0604020202020204" charset="0"/>
                <a:ea typeface="Times New Roman" panose="02020603050405020304" pitchFamily="18" charset="0"/>
                <a:cs typeface="Times New Roman" panose="02020603050405020304" pitchFamily="18" charset="0"/>
              </a:rPr>
              <a:t>similitud</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0000"/>
                </a:solidFill>
                <a:effectLst/>
                <a:latin typeface="Cabin" panose="020B0604020202020204" charset="0"/>
                <a:ea typeface="Times New Roman" panose="02020603050405020304" pitchFamily="18" charset="0"/>
                <a:cs typeface="Times New Roman" panose="02020603050405020304" pitchFamily="18" charset="0"/>
              </a:rPr>
              <a:t>&gt;=</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98658"/>
                </a:solidFill>
                <a:effectLst/>
                <a:latin typeface="Cabin" panose="020B0604020202020204" charset="0"/>
                <a:ea typeface="Times New Roman" panose="02020603050405020304" pitchFamily="18" charset="0"/>
                <a:cs typeface="Times New Roman" panose="02020603050405020304" pitchFamily="18" charset="0"/>
              </a:rPr>
              <a:t>95</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1714500" marR="0" indent="-171450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267F99"/>
                </a:solidFill>
                <a:effectLst/>
                <a:latin typeface="Cabin" panose="020B0604020202020204" charset="0"/>
                <a:ea typeface="Times New Roman" panose="02020603050405020304" pitchFamily="18" charset="0"/>
                <a:cs typeface="Times New Roman" panose="02020603050405020304" pitchFamily="18" charset="0"/>
              </a:rPr>
              <a:t>messagebox</a:t>
            </a:r>
            <a:r>
              <a:rPr lang="es-BO" sz="2300" dirty="0" err="1">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r>
              <a:rPr lang="es-BO" sz="2300" dirty="0" err="1">
                <a:solidFill>
                  <a:srgbClr val="FFC000"/>
                </a:solidFill>
                <a:effectLst/>
                <a:latin typeface="Cabin" panose="020B0604020202020204" charset="0"/>
                <a:ea typeface="Times New Roman" panose="02020603050405020304" pitchFamily="18" charset="0"/>
                <a:cs typeface="Times New Roman" panose="02020603050405020304" pitchFamily="18" charset="0"/>
              </a:rPr>
              <a:t>showinfo</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r>
              <a:rPr lang="es-BO" sz="2300" dirty="0">
                <a:solidFill>
                  <a:srgbClr val="A31515"/>
                </a:solidFill>
                <a:effectLst/>
                <a:latin typeface="Cabin" panose="020B0604020202020204" charset="0"/>
                <a:ea typeface="Times New Roman" panose="02020603050405020304" pitchFamily="18" charset="0"/>
                <a:cs typeface="Times New Roman" panose="02020603050405020304" pitchFamily="18" charset="0"/>
              </a:rPr>
              <a:t>"Reconocimiento Exitoso"</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A31515"/>
                </a:solidFill>
                <a:effectLst/>
                <a:latin typeface="Cabin" panose="020B0604020202020204" charset="0"/>
                <a:ea typeface="Times New Roman" panose="02020603050405020304" pitchFamily="18" charset="0"/>
                <a:cs typeface="Times New Roman" panose="02020603050405020304" pitchFamily="18" charset="0"/>
              </a:rPr>
              <a:t>"Reconocimiento exitoso"</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00B0F0"/>
                </a:solidFill>
                <a:effectLst/>
                <a:latin typeface="Cabin" panose="020B0604020202020204" charset="0"/>
                <a:ea typeface="Times New Roman" panose="02020603050405020304" pitchFamily="18" charset="0"/>
                <a:cs typeface="Times New Roman" panose="02020603050405020304" pitchFamily="18" charset="0"/>
              </a:rPr>
              <a:t>reconocimiento_activo</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0000"/>
                </a:solidFill>
                <a:effectLst/>
                <a:latin typeface="Cabin" panose="020B0604020202020204" charset="0"/>
                <a:ea typeface="Times New Roman" panose="02020603050405020304" pitchFamily="18" charset="0"/>
                <a:cs typeface="Times New Roman" panose="02020603050405020304" pitchFamily="18" charset="0"/>
              </a:rPr>
              <a:t>=</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a:solidFill>
                  <a:srgbClr val="0070C1"/>
                </a:solidFill>
                <a:effectLst/>
                <a:latin typeface="Cabin" panose="020B0604020202020204" charset="0"/>
                <a:ea typeface="Times New Roman" panose="02020603050405020304" pitchFamily="18" charset="0"/>
                <a:cs typeface="Times New Roman" panose="02020603050405020304" pitchFamily="18" charset="0"/>
              </a:rPr>
              <a:t>False</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AF00DB"/>
                </a:solidFill>
                <a:effectLst/>
                <a:latin typeface="Cabin" panose="020B0604020202020204" charset="0"/>
                <a:ea typeface="Times New Roman" panose="02020603050405020304" pitchFamily="18" charset="0"/>
                <a:cs typeface="Times New Roman" panose="02020603050405020304" pitchFamily="18" charset="0"/>
              </a:rPr>
              <a:t>if</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effectLst/>
                <a:latin typeface="Cabin" panose="020B0604020202020204" charset="0"/>
                <a:ea typeface="Times New Roman" panose="02020603050405020304" pitchFamily="18" charset="0"/>
                <a:cs typeface="Times New Roman" panose="02020603050405020304" pitchFamily="18" charset="0"/>
              </a:rPr>
              <a:t>reconocimiento_activo</a:t>
            </a:r>
            <a:r>
              <a:rPr lang="es-BO" sz="2300" dirty="0">
                <a:effectLst/>
                <a:latin typeface="Cabin" panose="020B0604020202020204" charset="0"/>
                <a:ea typeface="Times New Roman" panose="02020603050405020304" pitchFamily="18" charset="0"/>
                <a:cs typeface="Times New Roman" panose="02020603050405020304" pitchFamily="18" charset="0"/>
              </a:rPr>
              <a:t>:</a:t>
            </a:r>
            <a:endParaRPr lang="en-US" sz="2300" dirty="0">
              <a:effectLst/>
              <a:latin typeface="Cabin" panose="020B0604020202020204" charset="0"/>
              <a:ea typeface="Yu Mincho" panose="02020400000000000000" pitchFamily="18" charset="-128"/>
              <a:cs typeface="Times New Roman" panose="02020603050405020304" pitchFamily="18" charset="0"/>
            </a:endParaRPr>
          </a:p>
          <a:p>
            <a:pPr marL="0" marR="0">
              <a:spcBef>
                <a:spcPts val="0"/>
              </a:spcBef>
              <a:spcAft>
                <a:spcPts val="0"/>
              </a:spcAft>
            </a:pP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effectLst/>
                <a:latin typeface="Cabin" panose="020B0604020202020204" charset="0"/>
                <a:ea typeface="Times New Roman" panose="02020603050405020304" pitchFamily="18" charset="0"/>
                <a:cs typeface="Times New Roman" panose="02020603050405020304" pitchFamily="18" charset="0"/>
              </a:rPr>
              <a:t>root</a:t>
            </a:r>
            <a:r>
              <a:rPr lang="es-BO" sz="2300" dirty="0" err="1">
                <a:solidFill>
                  <a:srgbClr val="3B3B3B"/>
                </a:solidFill>
                <a:effectLst/>
                <a:latin typeface="Cabin" panose="020B0604020202020204" charset="0"/>
                <a:ea typeface="Times New Roman" panose="02020603050405020304" pitchFamily="18" charset="0"/>
                <a:cs typeface="Times New Roman" panose="02020603050405020304" pitchFamily="18" charset="0"/>
              </a:rPr>
              <a:t>.</a:t>
            </a:r>
            <a:r>
              <a:rPr lang="es-BO" sz="2300" dirty="0" err="1">
                <a:solidFill>
                  <a:srgbClr val="FFC000"/>
                </a:solidFill>
                <a:effectLst/>
                <a:latin typeface="Cabin" panose="020B0604020202020204" charset="0"/>
                <a:ea typeface="Times New Roman" panose="02020603050405020304" pitchFamily="18" charset="0"/>
                <a:cs typeface="Times New Roman" panose="02020603050405020304" pitchFamily="18" charset="0"/>
              </a:rPr>
              <a:t>after</a:t>
            </a:r>
            <a:r>
              <a:rPr lang="es-BO" sz="2300" dirty="0">
                <a:solidFill>
                  <a:srgbClr val="FFC000"/>
                </a:solidFill>
                <a:effectLst/>
                <a:latin typeface="Cabin" panose="020B0604020202020204" charset="0"/>
                <a:ea typeface="Times New Roman" panose="02020603050405020304" pitchFamily="18" charset="0"/>
                <a:cs typeface="Times New Roman" panose="02020603050405020304" pitchFamily="18" charset="0"/>
              </a:rPr>
              <a:t>(</a:t>
            </a:r>
            <a:r>
              <a:rPr lang="es-BO" sz="2300" dirty="0">
                <a:solidFill>
                  <a:srgbClr val="098658"/>
                </a:solidFill>
                <a:effectLst/>
                <a:latin typeface="Cabin" panose="020B0604020202020204" charset="0"/>
                <a:ea typeface="Times New Roman" panose="02020603050405020304" pitchFamily="18" charset="0"/>
                <a:cs typeface="Times New Roman" panose="02020603050405020304" pitchFamily="18" charset="0"/>
              </a:rPr>
              <a:t>500</a:t>
            </a:r>
            <a:r>
              <a:rPr lang="es-BO" sz="2300" dirty="0">
                <a:solidFill>
                  <a:srgbClr val="3B3B3B"/>
                </a:solidFill>
                <a:effectLst/>
                <a:latin typeface="Cabin" panose="020B0604020202020204" charset="0"/>
                <a:ea typeface="Times New Roman" panose="02020603050405020304" pitchFamily="18" charset="0"/>
                <a:cs typeface="Times New Roman" panose="02020603050405020304" pitchFamily="18" charset="0"/>
              </a:rPr>
              <a:t>, </a:t>
            </a:r>
            <a:r>
              <a:rPr lang="es-BO" sz="2300" dirty="0" err="1">
                <a:solidFill>
                  <a:srgbClr val="FFC000"/>
                </a:solidFill>
                <a:effectLst/>
                <a:latin typeface="Cabin" panose="020B0604020202020204" charset="0"/>
                <a:ea typeface="Times New Roman" panose="02020603050405020304" pitchFamily="18" charset="0"/>
                <a:cs typeface="Times New Roman" panose="02020603050405020304" pitchFamily="18" charset="0"/>
              </a:rPr>
              <a:t>comparar_en_tiempo_real</a:t>
            </a:r>
            <a:r>
              <a:rPr lang="es-BO" sz="1800" dirty="0">
                <a:solidFill>
                  <a:srgbClr val="FFC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dirty="0">
              <a:solidFill>
                <a:srgbClr val="FFC000"/>
              </a:solidFill>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106000"/>
              </a:lnSpc>
              <a:spcBef>
                <a:spcPts val="0"/>
              </a:spcBef>
              <a:spcAft>
                <a:spcPts val="800"/>
              </a:spcAft>
            </a:pPr>
            <a:r>
              <a:rPr lang="es-BO" sz="1600" dirty="0">
                <a:effectLst/>
                <a:latin typeface="Calibri" panose="020F0502020204030204" pitchFamily="34" charset="0"/>
                <a:ea typeface="Yu Mincho" panose="02020400000000000000" pitchFamily="18" charset="-128"/>
                <a:cs typeface="Times New Roman" panose="02020603050405020304" pitchFamily="18" charset="0"/>
              </a:rPr>
              <a:t> </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CuadroTexto 1">
            <a:extLst>
              <a:ext uri="{FF2B5EF4-FFF2-40B4-BE49-F238E27FC236}">
                <a16:creationId xmlns:a16="http://schemas.microsoft.com/office/drawing/2014/main" id="{EB2ED3EA-E4EF-4BD1-8031-C850B0E71F8C}"/>
              </a:ext>
            </a:extLst>
          </p:cNvPr>
          <p:cNvSpPr txBox="1"/>
          <p:nvPr/>
        </p:nvSpPr>
        <p:spPr>
          <a:xfrm>
            <a:off x="658495" y="115542"/>
            <a:ext cx="10138691" cy="630942"/>
          </a:xfrm>
          <a:prstGeom prst="rect">
            <a:avLst/>
          </a:prstGeom>
          <a:noFill/>
        </p:spPr>
        <p:txBody>
          <a:bodyPr wrap="square">
            <a:spAutoFit/>
          </a:bodyPr>
          <a:lstStyle/>
          <a:p>
            <a:pPr lvl="0" algn="just">
              <a:spcBef>
                <a:spcPts val="600"/>
              </a:spcBef>
              <a:buSzPts val="1200"/>
            </a:pPr>
            <a:r>
              <a:rPr lang="es-ES" sz="35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35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Shape 1">
            <a:extLst>
              <a:ext uri="{FF2B5EF4-FFF2-40B4-BE49-F238E27FC236}">
                <a16:creationId xmlns:a16="http://schemas.microsoft.com/office/drawing/2014/main" id="{253F3330-1FB5-48CC-8DB4-376EA9CFB3A5}"/>
              </a:ext>
            </a:extLst>
          </p:cNvPr>
          <p:cNvSpPr/>
          <p:nvPr/>
        </p:nvSpPr>
        <p:spPr>
          <a:xfrm>
            <a:off x="8788400" y="1634329"/>
            <a:ext cx="5527040" cy="3079911"/>
          </a:xfrm>
          <a:prstGeom prst="roundRect">
            <a:avLst>
              <a:gd name="adj" fmla="val 1691"/>
            </a:avLst>
          </a:prstGeom>
          <a:solidFill>
            <a:srgbClr val="304755"/>
          </a:solidFill>
          <a:ln/>
        </p:spPr>
        <p:txBody>
          <a:bodyPr/>
          <a:lstStyle/>
          <a:p>
            <a:endParaRPr lang="es-BO" dirty="0"/>
          </a:p>
        </p:txBody>
      </p:sp>
      <p:sp>
        <p:nvSpPr>
          <p:cNvPr id="8" name="TextBox 7">
            <a:extLst>
              <a:ext uri="{FF2B5EF4-FFF2-40B4-BE49-F238E27FC236}">
                <a16:creationId xmlns:a16="http://schemas.microsoft.com/office/drawing/2014/main" id="{82E5EA03-64B6-40CE-A1B4-72295E060662}"/>
              </a:ext>
            </a:extLst>
          </p:cNvPr>
          <p:cNvSpPr txBox="1"/>
          <p:nvPr/>
        </p:nvSpPr>
        <p:spPr>
          <a:xfrm>
            <a:off x="8412480" y="1777460"/>
            <a:ext cx="5634990" cy="2898990"/>
          </a:xfrm>
          <a:prstGeom prst="rect">
            <a:avLst/>
          </a:prstGeom>
          <a:noFill/>
        </p:spPr>
        <p:txBody>
          <a:bodyPr wrap="square">
            <a:spAutoFit/>
          </a:bodyPr>
          <a:lstStyle/>
          <a:p>
            <a:pPr marL="457200" marR="0" algn="just">
              <a:lnSpc>
                <a:spcPct val="115000"/>
              </a:lnSpc>
              <a:spcBef>
                <a:spcPts val="600"/>
              </a:spcBef>
              <a:spcAft>
                <a:spcPts val="1000"/>
              </a:spcAft>
            </a:pPr>
            <a:r>
              <a:rPr lang="es-BO" sz="1800" b="1" dirty="0">
                <a:solidFill>
                  <a:schemeClr val="bg2">
                    <a:lumMod val="40000"/>
                    <a:lumOff val="60000"/>
                  </a:schemeClr>
                </a:solidFill>
                <a:effectLst/>
                <a:latin typeface="Cabin" panose="020B0604020202020204" charset="0"/>
                <a:ea typeface="Calibri" panose="020F0502020204030204" pitchFamily="34" charset="0"/>
                <a:cs typeface="Times New Roman" panose="02020603050405020304" pitchFamily="18" charset="0"/>
              </a:rPr>
              <a:t>Propósito general:</a:t>
            </a:r>
            <a:endParaRPr lang="en-US" sz="1800" dirty="0">
              <a:solidFill>
                <a:schemeClr val="bg2">
                  <a:lumMod val="40000"/>
                  <a:lumOff val="60000"/>
                </a:schemeClr>
              </a:solidFill>
              <a:effectLst/>
              <a:latin typeface="Cabin" panose="020B0604020202020204" charset="0"/>
              <a:ea typeface="Calibri" panose="020F0502020204030204" pitchFamily="34" charset="0"/>
              <a:cs typeface="Times New Roman" panose="02020603050405020304" pitchFamily="18" charset="0"/>
            </a:endParaRPr>
          </a:p>
          <a:p>
            <a:pPr marL="457200" marR="0" algn="just">
              <a:lnSpc>
                <a:spcPct val="115000"/>
              </a:lnSpc>
              <a:spcBef>
                <a:spcPts val="600"/>
              </a:spcBef>
              <a:spcAft>
                <a:spcPts val="1000"/>
              </a:spcAft>
            </a:pPr>
            <a:r>
              <a:rPr lang="es-BO" sz="1800" dirty="0">
                <a:effectLst/>
                <a:latin typeface="Cabin" panose="020B0604020202020204" charset="0"/>
                <a:ea typeface="Calibri" panose="020F0502020204030204" pitchFamily="34" charset="0"/>
                <a:cs typeface="Times New Roman" panose="02020603050405020304" pitchFamily="18" charset="0"/>
              </a:rPr>
              <a:t>La función </a:t>
            </a:r>
            <a:r>
              <a:rPr lang="es-BO" sz="1800" i="1" dirty="0" err="1">
                <a:effectLst/>
                <a:latin typeface="Cabin" panose="020B0604020202020204" charset="0"/>
                <a:ea typeface="Calibri" panose="020F0502020204030204" pitchFamily="34" charset="0"/>
                <a:cs typeface="Times New Roman" panose="02020603050405020304" pitchFamily="18" charset="0"/>
              </a:rPr>
              <a:t>comparar_en_tiempo_real</a:t>
            </a:r>
            <a:r>
              <a:rPr lang="es-BO" sz="1800" dirty="0">
                <a:effectLst/>
                <a:latin typeface="Cabin" panose="020B0604020202020204" charset="0"/>
                <a:ea typeface="Calibri" panose="020F0502020204030204" pitchFamily="34" charset="0"/>
                <a:cs typeface="Times New Roman" panose="02020603050405020304" pitchFamily="18" charset="0"/>
              </a:rPr>
              <a:t> realiza una comparación continua de los puntos clave faciales extraídos de la transmisión de la cámara en tiempo real contra los puntos clave almacenados previamente de una captura guardada. Su objetivo es detectar si la similitud entre las dos caras supera un umbral definido.</a:t>
            </a:r>
            <a:endParaRPr lang="en-US" sz="1800" dirty="0">
              <a:effectLst/>
              <a:latin typeface="Cabin"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738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662345"/>
            <a:ext cx="12954952" cy="792956"/>
          </a:xfrm>
          <a:prstGeom prst="rect">
            <a:avLst/>
          </a:prstGeom>
          <a:noFill/>
          <a:ln/>
        </p:spPr>
        <p:txBody>
          <a:bodyPr wrap="square" lIns="0" tIns="0" rIns="0" bIns="0" rtlCol="0" anchor="t"/>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Shape 1"/>
          <p:cNvSpPr/>
          <p:nvPr/>
        </p:nvSpPr>
        <p:spPr>
          <a:xfrm>
            <a:off x="756587" y="1573590"/>
            <a:ext cx="980318" cy="1357193"/>
          </a:xfrm>
          <a:prstGeom prst="roundRect">
            <a:avLst>
              <a:gd name="adj" fmla="val 2646"/>
            </a:avLst>
          </a:prstGeom>
          <a:solidFill>
            <a:srgbClr val="304755"/>
          </a:solidFill>
          <a:ln/>
        </p:spPr>
      </p:sp>
      <p:sp>
        <p:nvSpPr>
          <p:cNvPr id="4" name="Text 2"/>
          <p:cNvSpPr/>
          <p:nvPr/>
        </p:nvSpPr>
        <p:spPr>
          <a:xfrm>
            <a:off x="1175434" y="1894523"/>
            <a:ext cx="140970"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5" name="Text 3"/>
          <p:cNvSpPr/>
          <p:nvPr/>
        </p:nvSpPr>
        <p:spPr>
          <a:xfrm>
            <a:off x="998528" y="1636483"/>
            <a:ext cx="2816185" cy="351949"/>
          </a:xfrm>
          <a:prstGeom prst="rect">
            <a:avLst/>
          </a:prstGeom>
          <a:noFill/>
          <a:ln/>
        </p:spPr>
        <p:txBody>
          <a:bodyPr wrap="none" lIns="0" tIns="0" rIns="0" bIns="0" rtlCol="0" anchor="t"/>
          <a:lstStyle/>
          <a:p>
            <a:pPr lvl="2"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Inteligencia artificial</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 name="Text 4"/>
          <p:cNvSpPr/>
          <p:nvPr/>
        </p:nvSpPr>
        <p:spPr>
          <a:xfrm>
            <a:off x="1913811" y="2076583"/>
            <a:ext cx="5489258" cy="383024"/>
          </a:xfrm>
          <a:prstGeom prst="rect">
            <a:avLst/>
          </a:prstGeom>
          <a:noFill/>
          <a:ln/>
        </p:spPr>
        <p:txBody>
          <a:bodyPr wrap="none" lIns="0" tIns="0" rIns="0" bIns="0" rtlCol="0" anchor="t"/>
          <a:lstStyle/>
          <a:p>
            <a:pPr marL="0" indent="0" algn="l">
              <a:lnSpc>
                <a:spcPts val="3000"/>
              </a:lnSpc>
              <a:buNone/>
            </a:pPr>
            <a:r>
              <a:rPr lang="es-ES" dirty="0">
                <a:latin typeface="Cabin" panose="020B0803050202020004" pitchFamily="34" charset="0"/>
                <a:ea typeface="Calibri" panose="020F0502020204030204" pitchFamily="34" charset="0"/>
                <a:cs typeface="Times New Roman" panose="02020603050405020304" pitchFamily="18" charset="0"/>
              </a:rPr>
              <a:t>C</a:t>
            </a:r>
            <a:r>
              <a:rPr lang="es-ES" sz="1800" dirty="0">
                <a:effectLst/>
                <a:latin typeface="Cabin" panose="020B0803050202020004" pitchFamily="34" charset="0"/>
                <a:ea typeface="Calibri" panose="020F0502020204030204" pitchFamily="34" charset="0"/>
                <a:cs typeface="Times New Roman" panose="02020603050405020304" pitchFamily="18" charset="0"/>
              </a:rPr>
              <a:t>ampo de la ciencia relacionado con la creación de computadoras y máquinas que pueden razonar, aprender y actuar </a:t>
            </a:r>
            <a:endParaRPr lang="en-US" sz="1850" dirty="0">
              <a:latin typeface="Cabin" panose="020B0803050202020004" pitchFamily="34" charset="0"/>
            </a:endParaRPr>
          </a:p>
        </p:txBody>
      </p:sp>
      <p:sp>
        <p:nvSpPr>
          <p:cNvPr id="7" name="Shape 5"/>
          <p:cNvSpPr/>
          <p:nvPr/>
        </p:nvSpPr>
        <p:spPr>
          <a:xfrm>
            <a:off x="1913810" y="2923161"/>
            <a:ext cx="12178707" cy="45719"/>
          </a:xfrm>
          <a:prstGeom prst="roundRect">
            <a:avLst>
              <a:gd name="adj" fmla="val 235611"/>
            </a:avLst>
          </a:prstGeom>
          <a:solidFill>
            <a:srgbClr val="49606E"/>
          </a:solidFill>
          <a:ln/>
        </p:spPr>
      </p:sp>
      <p:sp>
        <p:nvSpPr>
          <p:cNvPr id="8" name="Shape 6"/>
          <p:cNvSpPr/>
          <p:nvPr/>
        </p:nvSpPr>
        <p:spPr>
          <a:xfrm>
            <a:off x="756587" y="3188823"/>
            <a:ext cx="980318" cy="2405147"/>
          </a:xfrm>
          <a:prstGeom prst="roundRect">
            <a:avLst>
              <a:gd name="adj" fmla="val 2646"/>
            </a:avLst>
          </a:prstGeom>
          <a:solidFill>
            <a:srgbClr val="304755"/>
          </a:solidFill>
          <a:ln/>
        </p:spPr>
      </p:sp>
      <p:sp>
        <p:nvSpPr>
          <p:cNvPr id="9" name="Text 7"/>
          <p:cNvSpPr/>
          <p:nvPr/>
        </p:nvSpPr>
        <p:spPr>
          <a:xfrm>
            <a:off x="1127928" y="4082977"/>
            <a:ext cx="235982"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10" name="Text 8"/>
          <p:cNvSpPr/>
          <p:nvPr/>
        </p:nvSpPr>
        <p:spPr>
          <a:xfrm>
            <a:off x="505718" y="3315434"/>
            <a:ext cx="2816185" cy="351949"/>
          </a:xfrm>
          <a:prstGeom prst="rect">
            <a:avLst/>
          </a:prstGeom>
          <a:noFill/>
          <a:ln/>
        </p:spPr>
        <p:txBody>
          <a:bodyPr wrap="none" lIns="0" tIns="0" rIns="0" bIns="0" rtlCol="0" anchor="t"/>
          <a:lstStyle/>
          <a:p>
            <a:pPr lvl="3"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¿Cómo funciona la IA?</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9"/>
          <p:cNvSpPr/>
          <p:nvPr/>
        </p:nvSpPr>
        <p:spPr>
          <a:xfrm>
            <a:off x="1913811" y="4607817"/>
            <a:ext cx="6774418" cy="383024"/>
          </a:xfrm>
          <a:prstGeom prst="rect">
            <a:avLst/>
          </a:prstGeom>
          <a:noFill/>
          <a:ln/>
        </p:spPr>
        <p:txBody>
          <a:bodyPr wrap="none" lIns="0" tIns="0" rIns="0" bIns="0" rtlCol="0" anchor="t"/>
          <a:lstStyle/>
          <a:p>
            <a:pPr marL="0" indent="0" algn="l">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El aprendizaje profundo, una especialización adicional, utiliza redes neuronales artificiales con varias capas para </a:t>
            </a:r>
          </a:p>
          <a:p>
            <a:pPr marL="0" indent="0" algn="l">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procesar información,</a:t>
            </a:r>
            <a:endParaRPr lang="en-US" sz="1850" dirty="0">
              <a:latin typeface="Cabin" panose="020B0803050202020004" pitchFamily="34" charset="0"/>
            </a:endParaRPr>
          </a:p>
        </p:txBody>
      </p:sp>
      <p:sp>
        <p:nvSpPr>
          <p:cNvPr id="12" name="Shape 10"/>
          <p:cNvSpPr/>
          <p:nvPr/>
        </p:nvSpPr>
        <p:spPr>
          <a:xfrm>
            <a:off x="1913810" y="5548251"/>
            <a:ext cx="12055596" cy="45719"/>
          </a:xfrm>
          <a:prstGeom prst="roundRect">
            <a:avLst>
              <a:gd name="adj" fmla="val 235611"/>
            </a:avLst>
          </a:prstGeom>
          <a:solidFill>
            <a:srgbClr val="49606E"/>
          </a:solidFill>
          <a:ln/>
        </p:spPr>
      </p:sp>
      <p:sp>
        <p:nvSpPr>
          <p:cNvPr id="13" name="Shape 11"/>
          <p:cNvSpPr/>
          <p:nvPr/>
        </p:nvSpPr>
        <p:spPr>
          <a:xfrm>
            <a:off x="755760" y="6096868"/>
            <a:ext cx="980318" cy="1740218"/>
          </a:xfrm>
          <a:prstGeom prst="roundRect">
            <a:avLst>
              <a:gd name="adj" fmla="val 2063"/>
            </a:avLst>
          </a:prstGeom>
          <a:solidFill>
            <a:srgbClr val="304755"/>
          </a:solidFill>
          <a:ln/>
        </p:spPr>
      </p:sp>
      <p:sp>
        <p:nvSpPr>
          <p:cNvPr id="14" name="Text 12"/>
          <p:cNvSpPr/>
          <p:nvPr/>
        </p:nvSpPr>
        <p:spPr>
          <a:xfrm>
            <a:off x="1077039" y="6751777"/>
            <a:ext cx="240506"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5" name="Text 13"/>
          <p:cNvSpPr/>
          <p:nvPr/>
        </p:nvSpPr>
        <p:spPr>
          <a:xfrm>
            <a:off x="1127928" y="6205314"/>
            <a:ext cx="2816185" cy="351949"/>
          </a:xfrm>
          <a:prstGeom prst="rect">
            <a:avLst/>
          </a:prstGeom>
          <a:noFill/>
          <a:ln/>
        </p:spPr>
        <p:txBody>
          <a:bodyPr wrap="none" lIns="0" tIns="0" rIns="0" bIns="0" rtlCol="0" anchor="t"/>
          <a:lstStyle/>
          <a:p>
            <a:pPr lvl="2"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Machine </a:t>
            </a:r>
            <a:r>
              <a:rPr lang="es-ES" sz="1800" b="1" kern="1400" dirty="0" err="1">
                <a:effectLst/>
                <a:latin typeface="Unbounded" panose="020B0604020202020204" charset="0"/>
                <a:ea typeface="Times New Roman" panose="02020603050405020304" pitchFamily="18" charset="0"/>
                <a:cs typeface="Times New Roman" panose="02020603050405020304" pitchFamily="18" charset="0"/>
              </a:rPr>
              <a:t>Learning</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6" name="Text 14"/>
          <p:cNvSpPr/>
          <p:nvPr/>
        </p:nvSpPr>
        <p:spPr>
          <a:xfrm>
            <a:off x="2004318" y="6801207"/>
            <a:ext cx="11195315" cy="766048"/>
          </a:xfrm>
          <a:prstGeom prst="rect">
            <a:avLst/>
          </a:prstGeom>
          <a:noFill/>
          <a:ln/>
        </p:spPr>
        <p:txBody>
          <a:bodyPr wrap="square" lIns="0" tIns="0" rIns="0" bIns="0" rtlCol="0" anchor="t"/>
          <a:lstStyle/>
          <a:p>
            <a:pPr marL="0" indent="0" algn="l">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El aprendizaje máquina o Machine </a:t>
            </a:r>
            <a:r>
              <a:rPr lang="es-ES" sz="1800" dirty="0" err="1">
                <a:effectLst/>
                <a:latin typeface="Cabin" panose="020B0803050202020004" pitchFamily="34" charset="0"/>
                <a:ea typeface="Calibri" panose="020F0502020204030204" pitchFamily="34" charset="0"/>
                <a:cs typeface="Times New Roman" panose="02020603050405020304" pitchFamily="18" charset="0"/>
              </a:rPr>
              <a:t>Learning</a:t>
            </a:r>
            <a:r>
              <a:rPr lang="es-ES" sz="1800" dirty="0">
                <a:effectLst/>
                <a:latin typeface="Cabin" panose="020B0803050202020004" pitchFamily="34" charset="0"/>
                <a:ea typeface="Calibri" panose="020F0502020204030204" pitchFamily="34" charset="0"/>
                <a:cs typeface="Times New Roman" panose="02020603050405020304" pitchFamily="18" charset="0"/>
              </a:rPr>
              <a:t> (ML) provee a los computadores la capacidad de encontrar patrones y responder a preguntas gracias a esos patrones encontrados (o aprendidos). </a:t>
            </a:r>
            <a:endParaRPr lang="en-US" sz="1850" dirty="0">
              <a:latin typeface="Cabin" panose="020B0803050202020004" pitchFamily="34" charset="0"/>
            </a:endParaRPr>
          </a:p>
        </p:txBody>
      </p:sp>
      <p:sp>
        <p:nvSpPr>
          <p:cNvPr id="21" name="Text 9">
            <a:extLst>
              <a:ext uri="{FF2B5EF4-FFF2-40B4-BE49-F238E27FC236}">
                <a16:creationId xmlns:a16="http://schemas.microsoft.com/office/drawing/2014/main" id="{8EBAB692-981E-3B59-B100-9AF35B808465}"/>
              </a:ext>
            </a:extLst>
          </p:cNvPr>
          <p:cNvSpPr/>
          <p:nvPr/>
        </p:nvSpPr>
        <p:spPr>
          <a:xfrm>
            <a:off x="1913811" y="3667383"/>
            <a:ext cx="6774418" cy="383024"/>
          </a:xfrm>
          <a:prstGeom prst="rect">
            <a:avLst/>
          </a:prstGeom>
          <a:noFill/>
          <a:ln/>
        </p:spPr>
        <p:txBody>
          <a:bodyPr wrap="none" lIns="0" tIns="0" rIns="0" bIns="0" rtlCol="0" anchor="t"/>
          <a:lstStyle/>
          <a:p>
            <a:pPr marL="0" indent="0" algn="l">
              <a:lnSpc>
                <a:spcPts val="3000"/>
              </a:lnSpc>
              <a:buNone/>
            </a:pPr>
            <a:r>
              <a:rPr lang="es-ES" dirty="0">
                <a:latin typeface="Cabin" panose="020B0803050202020004" pitchFamily="34" charset="0"/>
                <a:ea typeface="Calibri" panose="020F0502020204030204" pitchFamily="34" charset="0"/>
                <a:cs typeface="Times New Roman" panose="02020603050405020304" pitchFamily="18" charset="0"/>
              </a:rPr>
              <a:t>E</a:t>
            </a:r>
            <a:r>
              <a:rPr lang="es-ES" sz="1800" dirty="0">
                <a:effectLst/>
                <a:latin typeface="Cabin" panose="020B0803050202020004" pitchFamily="34" charset="0"/>
                <a:ea typeface="Calibri" panose="020F0502020204030204" pitchFamily="34" charset="0"/>
                <a:cs typeface="Times New Roman" panose="02020603050405020304" pitchFamily="18" charset="0"/>
              </a:rPr>
              <a:t>l principio central gira en torno a los datos. Los sistemas de IA aprenden y mejoran a través de la exposición a </a:t>
            </a:r>
          </a:p>
          <a:p>
            <a:pPr marL="0" indent="0" algn="l">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grandes cantidades de datos, </a:t>
            </a:r>
            <a:endParaRPr lang="en-US" sz="1850" dirty="0">
              <a:latin typeface="Cabin" panose="020B08030502020200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54524"/>
            <a:ext cx="12954952" cy="1408033"/>
          </a:xfrm>
          <a:prstGeom prst="rect">
            <a:avLst/>
          </a:prstGeom>
          <a:noFill/>
          <a:ln/>
        </p:spPr>
        <p:txBody>
          <a:bodyPr wrap="square" lIns="0" tIns="0" rIns="0" bIns="0" rtlCol="0" anchor="t"/>
          <a:lstStyle/>
          <a:p>
            <a:pPr marL="0" indent="0">
              <a:lnSpc>
                <a:spcPts val="5500"/>
              </a:lnSpc>
              <a:buNone/>
            </a:pPr>
            <a:r>
              <a:rPr lang="en-US" sz="4400" dirty="0" err="1">
                <a:solidFill>
                  <a:srgbClr val="FFFFFF"/>
                </a:solidFill>
                <a:latin typeface="Unbounded" pitchFamily="34" charset="0"/>
              </a:rPr>
              <a:t>RECOMENDACIONES</a:t>
            </a:r>
            <a:endParaRPr lang="en-US" sz="4400" dirty="0"/>
          </a:p>
        </p:txBody>
      </p:sp>
      <p:sp>
        <p:nvSpPr>
          <p:cNvPr id="5" name="Text 2"/>
          <p:cNvSpPr/>
          <p:nvPr/>
        </p:nvSpPr>
        <p:spPr>
          <a:xfrm>
            <a:off x="482123" y="3033117"/>
            <a:ext cx="4078962" cy="766048"/>
          </a:xfrm>
          <a:prstGeom prst="rect">
            <a:avLst/>
          </a:prstGeom>
          <a:noFill/>
          <a:ln/>
        </p:spPr>
        <p:txBody>
          <a:bodyPr wrap="square" lIns="0" tIns="0" rIns="0" bIns="0" rtlCol="0" anchor="t"/>
          <a:lstStyle/>
          <a:p>
            <a:pPr marL="0" indent="0" algn="ctr">
              <a:lnSpc>
                <a:spcPts val="3000"/>
              </a:lnSpc>
              <a:buNone/>
            </a:pP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Se recomienda explorar métodos más avanzados, como el uso de modelos de aprendizaje profundo y redes neuronales, </a:t>
            </a:r>
            <a:endParaRPr lang="en-US" sz="1850" dirty="0">
              <a:solidFill>
                <a:schemeClr val="bg2">
                  <a:lumMod val="20000"/>
                  <a:lumOff val="80000"/>
                </a:schemeClr>
              </a:solidFill>
              <a:latin typeface="Cabin" panose="020B0803050202020004" pitchFamily="34" charset="0"/>
            </a:endParaRPr>
          </a:p>
        </p:txBody>
      </p:sp>
      <p:sp>
        <p:nvSpPr>
          <p:cNvPr id="12" name="Text 1">
            <a:extLst>
              <a:ext uri="{FF2B5EF4-FFF2-40B4-BE49-F238E27FC236}">
                <a16:creationId xmlns:a16="http://schemas.microsoft.com/office/drawing/2014/main" id="{A2019888-7819-4237-7B60-5362993275C4}"/>
              </a:ext>
            </a:extLst>
          </p:cNvPr>
          <p:cNvSpPr/>
          <p:nvPr/>
        </p:nvSpPr>
        <p:spPr>
          <a:xfrm>
            <a:off x="522645" y="4621232"/>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rPr>
              <a:t>3</a:t>
            </a:r>
            <a:endParaRPr lang="en-US" sz="5300" dirty="0"/>
          </a:p>
        </p:txBody>
      </p:sp>
      <p:pic>
        <p:nvPicPr>
          <p:cNvPr id="13" name="Image 0" descr="preencoded.png">
            <a:extLst>
              <a:ext uri="{FF2B5EF4-FFF2-40B4-BE49-F238E27FC236}">
                <a16:creationId xmlns:a16="http://schemas.microsoft.com/office/drawing/2014/main" id="{0C819012-630B-D92B-832B-05762B9026B7}"/>
              </a:ext>
            </a:extLst>
          </p:cNvPr>
          <p:cNvPicPr>
            <a:picLocks noChangeAspect="1"/>
          </p:cNvPicPr>
          <p:nvPr/>
        </p:nvPicPr>
        <p:blipFill>
          <a:blip r:embed="rId3"/>
          <a:stretch>
            <a:fillRect/>
          </a:stretch>
        </p:blipFill>
        <p:spPr>
          <a:xfrm>
            <a:off x="9144000" y="0"/>
            <a:ext cx="5486400" cy="8229600"/>
          </a:xfrm>
          <a:prstGeom prst="rect">
            <a:avLst/>
          </a:prstGeom>
        </p:spPr>
      </p:pic>
      <p:sp>
        <p:nvSpPr>
          <p:cNvPr id="14" name="Text 1">
            <a:extLst>
              <a:ext uri="{FF2B5EF4-FFF2-40B4-BE49-F238E27FC236}">
                <a16:creationId xmlns:a16="http://schemas.microsoft.com/office/drawing/2014/main" id="{D883FF0C-0E57-144D-B534-67A5D1203F45}"/>
              </a:ext>
            </a:extLst>
          </p:cNvPr>
          <p:cNvSpPr/>
          <p:nvPr/>
        </p:nvSpPr>
        <p:spPr>
          <a:xfrm>
            <a:off x="5441037" y="2206977"/>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rPr>
              <a:t>2</a:t>
            </a:r>
            <a:endParaRPr lang="en-US" sz="5300" dirty="0"/>
          </a:p>
        </p:txBody>
      </p:sp>
      <p:sp>
        <p:nvSpPr>
          <p:cNvPr id="15" name="Text 1">
            <a:extLst>
              <a:ext uri="{FF2B5EF4-FFF2-40B4-BE49-F238E27FC236}">
                <a16:creationId xmlns:a16="http://schemas.microsoft.com/office/drawing/2014/main" id="{07799C56-3309-5B18-4C78-5CF6703EFCCA}"/>
              </a:ext>
            </a:extLst>
          </p:cNvPr>
          <p:cNvSpPr/>
          <p:nvPr/>
        </p:nvSpPr>
        <p:spPr>
          <a:xfrm>
            <a:off x="522645" y="2343944"/>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1</a:t>
            </a:r>
            <a:endParaRPr lang="en-US" sz="5300" dirty="0"/>
          </a:p>
        </p:txBody>
      </p:sp>
      <p:sp>
        <p:nvSpPr>
          <p:cNvPr id="16" name="Text 1">
            <a:extLst>
              <a:ext uri="{FF2B5EF4-FFF2-40B4-BE49-F238E27FC236}">
                <a16:creationId xmlns:a16="http://schemas.microsoft.com/office/drawing/2014/main" id="{8178E57C-305C-62E0-825E-29B2E463166D}"/>
              </a:ext>
            </a:extLst>
          </p:cNvPr>
          <p:cNvSpPr/>
          <p:nvPr/>
        </p:nvSpPr>
        <p:spPr>
          <a:xfrm>
            <a:off x="5463718" y="5457190"/>
            <a:ext cx="3702963" cy="674846"/>
          </a:xfrm>
          <a:prstGeom prst="rect">
            <a:avLst/>
          </a:prstGeom>
          <a:noFill/>
          <a:ln/>
        </p:spPr>
        <p:txBody>
          <a:bodyPr wrap="none" lIns="0" tIns="0" rIns="0" bIns="0" rtlCol="0" anchor="t"/>
          <a:lstStyle/>
          <a:p>
            <a:pPr marL="0" indent="0" algn="ctr">
              <a:lnSpc>
                <a:spcPts val="5300"/>
              </a:lnSpc>
              <a:buNone/>
            </a:pPr>
            <a:endParaRPr lang="en-US" sz="5300" dirty="0"/>
          </a:p>
        </p:txBody>
      </p:sp>
      <p:sp>
        <p:nvSpPr>
          <p:cNvPr id="17" name="Text 2">
            <a:extLst>
              <a:ext uri="{FF2B5EF4-FFF2-40B4-BE49-F238E27FC236}">
                <a16:creationId xmlns:a16="http://schemas.microsoft.com/office/drawing/2014/main" id="{B75B2187-F956-E816-A25C-997A7B6F96F7}"/>
              </a:ext>
            </a:extLst>
          </p:cNvPr>
          <p:cNvSpPr/>
          <p:nvPr/>
        </p:nvSpPr>
        <p:spPr>
          <a:xfrm>
            <a:off x="4918392" y="6658372"/>
            <a:ext cx="4078962" cy="766048"/>
          </a:xfrm>
          <a:prstGeom prst="rect">
            <a:avLst/>
          </a:prstGeom>
          <a:noFill/>
          <a:ln/>
        </p:spPr>
        <p:txBody>
          <a:bodyPr wrap="square" lIns="0" tIns="0" rIns="0" bIns="0" rtlCol="0" anchor="t"/>
          <a:lstStyle/>
          <a:p>
            <a:pPr lvl="0" algn="just">
              <a:lnSpc>
                <a:spcPct val="115000"/>
              </a:lnSpc>
              <a:spcBef>
                <a:spcPts val="600"/>
              </a:spcBef>
              <a:spcAft>
                <a:spcPts val="1000"/>
              </a:spcAft>
            </a:pP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Considerar el uso de cámaras con mejores especificaciones técnicas.</a:t>
            </a:r>
            <a:endParaRPr lang="es-BO"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endParaRPr>
          </a:p>
        </p:txBody>
      </p:sp>
      <p:sp>
        <p:nvSpPr>
          <p:cNvPr id="18" name="Text 2">
            <a:extLst>
              <a:ext uri="{FF2B5EF4-FFF2-40B4-BE49-F238E27FC236}">
                <a16:creationId xmlns:a16="http://schemas.microsoft.com/office/drawing/2014/main" id="{0D35E715-5107-26ED-7C7A-A85B143B82BE}"/>
              </a:ext>
            </a:extLst>
          </p:cNvPr>
          <p:cNvSpPr/>
          <p:nvPr/>
        </p:nvSpPr>
        <p:spPr>
          <a:xfrm>
            <a:off x="4980800" y="2977763"/>
            <a:ext cx="4078962" cy="766048"/>
          </a:xfrm>
          <a:prstGeom prst="rect">
            <a:avLst/>
          </a:prstGeom>
          <a:noFill/>
          <a:ln/>
        </p:spPr>
        <p:txBody>
          <a:bodyPr wrap="square" lIns="0" tIns="0" rIns="0" bIns="0" rtlCol="0" anchor="t"/>
          <a:lstStyle/>
          <a:p>
            <a:pPr marL="0" indent="0" algn="ctr">
              <a:lnSpc>
                <a:spcPts val="3000"/>
              </a:lnSpc>
              <a:buNone/>
            </a:pP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Para ampliar la funcionalidad y la capacidad del sistema, sería beneficioso incorporar un manejo de bases de datos que permita almacenar, consultar y gestionar múltiples registros faciales. </a:t>
            </a:r>
            <a:endParaRPr lang="en-US" sz="1850" dirty="0">
              <a:solidFill>
                <a:schemeClr val="bg2">
                  <a:lumMod val="20000"/>
                  <a:lumOff val="80000"/>
                </a:schemeClr>
              </a:solidFill>
              <a:latin typeface="Cabin" panose="020B0803050202020004" pitchFamily="34" charset="0"/>
            </a:endParaRPr>
          </a:p>
        </p:txBody>
      </p:sp>
      <p:sp>
        <p:nvSpPr>
          <p:cNvPr id="19" name="Text 2">
            <a:extLst>
              <a:ext uri="{FF2B5EF4-FFF2-40B4-BE49-F238E27FC236}">
                <a16:creationId xmlns:a16="http://schemas.microsoft.com/office/drawing/2014/main" id="{ACA45EC8-CBF4-46C2-62B8-7BEE193F9F82}"/>
              </a:ext>
            </a:extLst>
          </p:cNvPr>
          <p:cNvSpPr/>
          <p:nvPr/>
        </p:nvSpPr>
        <p:spPr>
          <a:xfrm>
            <a:off x="334645" y="5531436"/>
            <a:ext cx="4078962" cy="766048"/>
          </a:xfrm>
          <a:prstGeom prst="rect">
            <a:avLst/>
          </a:prstGeom>
          <a:noFill/>
          <a:ln/>
        </p:spPr>
        <p:txBody>
          <a:bodyPr wrap="square" lIns="0" tIns="0" rIns="0" bIns="0" rtlCol="0" anchor="t"/>
          <a:lstStyle/>
          <a:p>
            <a:pPr marL="0" indent="0" algn="ctr">
              <a:lnSpc>
                <a:spcPts val="3000"/>
              </a:lnSpc>
              <a:buNone/>
            </a:pPr>
            <a:r>
              <a:rPr lang="es-BO"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Evaluar cómo el sistema podría integrarse en redes de transporte más amplias, adaptándose a diferentes contextos y escalas</a:t>
            </a:r>
            <a:endParaRPr lang="en-US" sz="1850" dirty="0">
              <a:solidFill>
                <a:schemeClr val="bg2">
                  <a:lumMod val="20000"/>
                  <a:lumOff val="80000"/>
                </a:schemeClr>
              </a:solidFill>
              <a:latin typeface="Cabin" panose="020B0803050202020004" pitchFamily="34" charset="0"/>
            </a:endParaRPr>
          </a:p>
        </p:txBody>
      </p:sp>
      <p:sp>
        <p:nvSpPr>
          <p:cNvPr id="20" name="Text 1">
            <a:extLst>
              <a:ext uri="{FF2B5EF4-FFF2-40B4-BE49-F238E27FC236}">
                <a16:creationId xmlns:a16="http://schemas.microsoft.com/office/drawing/2014/main" id="{7EFBAFCD-9B97-42D4-6440-4BBE50A6C635}"/>
              </a:ext>
            </a:extLst>
          </p:cNvPr>
          <p:cNvSpPr/>
          <p:nvPr/>
        </p:nvSpPr>
        <p:spPr>
          <a:xfrm>
            <a:off x="5398918" y="5457190"/>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rPr>
              <a:t>4</a:t>
            </a:r>
            <a:endParaRPr lang="en-US" sz="5300" dirty="0"/>
          </a:p>
        </p:txBody>
      </p:sp>
    </p:spTree>
    <p:extLst>
      <p:ext uri="{BB962C8B-B14F-4D97-AF65-F5344CB8AC3E}">
        <p14:creationId xmlns:p14="http://schemas.microsoft.com/office/powerpoint/2010/main" val="559254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1">
            <a:extLst>
              <a:ext uri="{FF2B5EF4-FFF2-40B4-BE49-F238E27FC236}">
                <a16:creationId xmlns:a16="http://schemas.microsoft.com/office/drawing/2014/main" id="{26D4C18A-7155-6933-ED85-FF2F6E348024}"/>
              </a:ext>
            </a:extLst>
          </p:cNvPr>
          <p:cNvSpPr/>
          <p:nvPr/>
        </p:nvSpPr>
        <p:spPr>
          <a:xfrm>
            <a:off x="9566124" y="5051007"/>
            <a:ext cx="4856898" cy="2673511"/>
          </a:xfrm>
          <a:prstGeom prst="roundRect">
            <a:avLst>
              <a:gd name="adj" fmla="val 1691"/>
            </a:avLst>
          </a:prstGeom>
          <a:solidFill>
            <a:srgbClr val="304755"/>
          </a:solidFill>
          <a:ln/>
        </p:spPr>
        <p:txBody>
          <a:bodyPr/>
          <a:lstStyle/>
          <a:p>
            <a:endParaRPr lang="es-BO" dirty="0"/>
          </a:p>
        </p:txBody>
      </p:sp>
      <p:sp>
        <p:nvSpPr>
          <p:cNvPr id="28" name="Shape 1">
            <a:extLst>
              <a:ext uri="{FF2B5EF4-FFF2-40B4-BE49-F238E27FC236}">
                <a16:creationId xmlns:a16="http://schemas.microsoft.com/office/drawing/2014/main" id="{8BF7AC07-4103-D9EC-6CF0-316F98A49EAD}"/>
              </a:ext>
            </a:extLst>
          </p:cNvPr>
          <p:cNvSpPr/>
          <p:nvPr/>
        </p:nvSpPr>
        <p:spPr>
          <a:xfrm>
            <a:off x="401919" y="5162718"/>
            <a:ext cx="4856898" cy="2673511"/>
          </a:xfrm>
          <a:prstGeom prst="roundRect">
            <a:avLst>
              <a:gd name="adj" fmla="val 1691"/>
            </a:avLst>
          </a:prstGeom>
          <a:solidFill>
            <a:srgbClr val="304755"/>
          </a:solidFill>
          <a:ln/>
        </p:spPr>
        <p:txBody>
          <a:bodyPr/>
          <a:lstStyle/>
          <a:p>
            <a:endParaRPr lang="es-BO" dirty="0"/>
          </a:p>
        </p:txBody>
      </p:sp>
      <p:sp>
        <p:nvSpPr>
          <p:cNvPr id="27" name="Shape 1">
            <a:extLst>
              <a:ext uri="{FF2B5EF4-FFF2-40B4-BE49-F238E27FC236}">
                <a16:creationId xmlns:a16="http://schemas.microsoft.com/office/drawing/2014/main" id="{3E46E438-8186-6E8D-E44B-63AB9D18CCC5}"/>
              </a:ext>
            </a:extLst>
          </p:cNvPr>
          <p:cNvSpPr/>
          <p:nvPr/>
        </p:nvSpPr>
        <p:spPr>
          <a:xfrm>
            <a:off x="385275" y="2021917"/>
            <a:ext cx="4856898" cy="2673511"/>
          </a:xfrm>
          <a:prstGeom prst="roundRect">
            <a:avLst>
              <a:gd name="adj" fmla="val 1691"/>
            </a:avLst>
          </a:prstGeom>
          <a:solidFill>
            <a:srgbClr val="304755"/>
          </a:solidFill>
          <a:ln/>
        </p:spPr>
        <p:txBody>
          <a:bodyPr/>
          <a:lstStyle/>
          <a:p>
            <a:endParaRPr lang="es-BO" dirty="0"/>
          </a:p>
        </p:txBody>
      </p:sp>
      <p:sp>
        <p:nvSpPr>
          <p:cNvPr id="25" name="Shape 1">
            <a:extLst>
              <a:ext uri="{FF2B5EF4-FFF2-40B4-BE49-F238E27FC236}">
                <a16:creationId xmlns:a16="http://schemas.microsoft.com/office/drawing/2014/main" id="{C8BD86C5-AF8F-C43D-49A6-F928E829D4AF}"/>
              </a:ext>
            </a:extLst>
          </p:cNvPr>
          <p:cNvSpPr/>
          <p:nvPr/>
        </p:nvSpPr>
        <p:spPr>
          <a:xfrm>
            <a:off x="9544624" y="1866432"/>
            <a:ext cx="4856898" cy="2673511"/>
          </a:xfrm>
          <a:prstGeom prst="roundRect">
            <a:avLst>
              <a:gd name="adj" fmla="val 1691"/>
            </a:avLst>
          </a:prstGeom>
          <a:solidFill>
            <a:srgbClr val="304755"/>
          </a:solidFill>
          <a:ln/>
        </p:spPr>
        <p:txBody>
          <a:bodyPr/>
          <a:lstStyle/>
          <a:p>
            <a:endParaRPr lang="es-BO" dirty="0"/>
          </a:p>
        </p:txBody>
      </p:sp>
      <p:sp>
        <p:nvSpPr>
          <p:cNvPr id="2" name="Text 0"/>
          <p:cNvSpPr/>
          <p:nvPr/>
        </p:nvSpPr>
        <p:spPr>
          <a:xfrm>
            <a:off x="837724" y="954524"/>
            <a:ext cx="12954952" cy="1408033"/>
          </a:xfrm>
          <a:prstGeom prst="rect">
            <a:avLst/>
          </a:prstGeom>
          <a:noFill/>
          <a:ln/>
        </p:spPr>
        <p:txBody>
          <a:bodyPr wrap="square" lIns="0" tIns="0" rIns="0" bIns="0" rtlCol="0" anchor="t"/>
          <a:lstStyle/>
          <a:p>
            <a:pPr marL="0" indent="0">
              <a:lnSpc>
                <a:spcPts val="5500"/>
              </a:lnSpc>
              <a:buNone/>
            </a:pPr>
            <a:r>
              <a:rPr lang="en-US" sz="4400" dirty="0" err="1">
                <a:solidFill>
                  <a:srgbClr val="FFFFFF"/>
                </a:solidFill>
                <a:latin typeface="Unbounded" pitchFamily="34" charset="0"/>
              </a:rPr>
              <a:t>CONCLUSIONES</a:t>
            </a:r>
            <a:endParaRPr lang="en-US" sz="4400" dirty="0"/>
          </a:p>
        </p:txBody>
      </p:sp>
      <p:sp>
        <p:nvSpPr>
          <p:cNvPr id="4" name="CuadroTexto 3">
            <a:extLst>
              <a:ext uri="{FF2B5EF4-FFF2-40B4-BE49-F238E27FC236}">
                <a16:creationId xmlns:a16="http://schemas.microsoft.com/office/drawing/2014/main" id="{C4CFB5F5-2BE2-B4FB-8601-354C343404F4}"/>
              </a:ext>
            </a:extLst>
          </p:cNvPr>
          <p:cNvSpPr txBox="1"/>
          <p:nvPr/>
        </p:nvSpPr>
        <p:spPr>
          <a:xfrm>
            <a:off x="424041" y="2093307"/>
            <a:ext cx="4429760" cy="1200329"/>
          </a:xfrm>
          <a:prstGeom prst="rect">
            <a:avLst/>
          </a:prstGeom>
          <a:noFill/>
        </p:spPr>
        <p:txBody>
          <a:bodyPr wrap="square">
            <a:spAutoFit/>
          </a:bodyPr>
          <a:lstStyle/>
          <a:p>
            <a:pPr algn="ct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Se logró identificar los requerimientos funcionales esenciales para la implementación del sistema de reconocimiento facial</a:t>
            </a:r>
            <a:endParaRPr lang="es-BO" dirty="0">
              <a:solidFill>
                <a:schemeClr val="bg2">
                  <a:lumMod val="20000"/>
                  <a:lumOff val="80000"/>
                </a:schemeClr>
              </a:solidFill>
              <a:latin typeface="Cabin" panose="020B0803050202020004" pitchFamily="34" charset="0"/>
            </a:endParaRPr>
          </a:p>
        </p:txBody>
      </p:sp>
      <p:pic>
        <p:nvPicPr>
          <p:cNvPr id="6" name="Image 0" descr="preencoded.png">
            <a:extLst>
              <a:ext uri="{FF2B5EF4-FFF2-40B4-BE49-F238E27FC236}">
                <a16:creationId xmlns:a16="http://schemas.microsoft.com/office/drawing/2014/main" id="{C4321BD8-364F-F92F-5AB4-A65D261E2C95}"/>
              </a:ext>
            </a:extLst>
          </p:cNvPr>
          <p:cNvPicPr>
            <a:picLocks noChangeAspect="1"/>
          </p:cNvPicPr>
          <p:nvPr/>
        </p:nvPicPr>
        <p:blipFill>
          <a:blip r:embed="rId3"/>
          <a:stretch>
            <a:fillRect/>
          </a:stretch>
        </p:blipFill>
        <p:spPr>
          <a:xfrm>
            <a:off x="5431859" y="2154854"/>
            <a:ext cx="3919081" cy="2520910"/>
          </a:xfrm>
          <a:prstGeom prst="rect">
            <a:avLst/>
          </a:prstGeom>
        </p:spPr>
      </p:pic>
      <p:sp>
        <p:nvSpPr>
          <p:cNvPr id="8" name="CuadroTexto 7">
            <a:extLst>
              <a:ext uri="{FF2B5EF4-FFF2-40B4-BE49-F238E27FC236}">
                <a16:creationId xmlns:a16="http://schemas.microsoft.com/office/drawing/2014/main" id="{7BD49E8F-5D39-49F8-9498-147B149AE22B}"/>
              </a:ext>
            </a:extLst>
          </p:cNvPr>
          <p:cNvSpPr txBox="1"/>
          <p:nvPr/>
        </p:nvSpPr>
        <p:spPr>
          <a:xfrm>
            <a:off x="424041" y="5465146"/>
            <a:ext cx="4518521" cy="1477328"/>
          </a:xfrm>
          <a:prstGeom prst="rect">
            <a:avLst/>
          </a:prstGeom>
          <a:noFill/>
        </p:spPr>
        <p:txBody>
          <a:bodyPr wrap="square">
            <a:spAutoFit/>
          </a:bodyPr>
          <a:lstStyle/>
          <a:p>
            <a:pPr algn="ctr"/>
            <a:r>
              <a:rPr lang="es-BO"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El diseño del módulo cumplió con los estándares establecidos durante la fase de análisis, implementando técnicas como la detección de puntos clave faciales para garantizar autenticación precisa. </a:t>
            </a:r>
            <a:endParaRPr lang="es-BO" dirty="0">
              <a:solidFill>
                <a:schemeClr val="bg2">
                  <a:lumMod val="20000"/>
                  <a:lumOff val="80000"/>
                </a:schemeClr>
              </a:solidFill>
              <a:latin typeface="Cabin" panose="020B0803050202020004" pitchFamily="34" charset="0"/>
            </a:endParaRPr>
          </a:p>
        </p:txBody>
      </p:sp>
      <p:sp>
        <p:nvSpPr>
          <p:cNvPr id="9" name="Shape 4">
            <a:extLst>
              <a:ext uri="{FF2B5EF4-FFF2-40B4-BE49-F238E27FC236}">
                <a16:creationId xmlns:a16="http://schemas.microsoft.com/office/drawing/2014/main" id="{85EA0D6F-FEC0-6FBA-3C7D-9D6FAFEE4926}"/>
              </a:ext>
            </a:extLst>
          </p:cNvPr>
          <p:cNvSpPr/>
          <p:nvPr/>
        </p:nvSpPr>
        <p:spPr>
          <a:xfrm>
            <a:off x="656014" y="4043818"/>
            <a:ext cx="4429761" cy="70982"/>
          </a:xfrm>
          <a:prstGeom prst="roundRect">
            <a:avLst>
              <a:gd name="adj" fmla="val 226994"/>
            </a:avLst>
          </a:prstGeom>
          <a:solidFill>
            <a:srgbClr val="49606E"/>
          </a:solidFill>
          <a:ln/>
        </p:spPr>
      </p:sp>
      <p:sp>
        <p:nvSpPr>
          <p:cNvPr id="10" name="Shape 4">
            <a:extLst>
              <a:ext uri="{FF2B5EF4-FFF2-40B4-BE49-F238E27FC236}">
                <a16:creationId xmlns:a16="http://schemas.microsoft.com/office/drawing/2014/main" id="{92BEB50A-6508-4D8B-DA48-691AB0469745}"/>
              </a:ext>
            </a:extLst>
          </p:cNvPr>
          <p:cNvSpPr/>
          <p:nvPr/>
        </p:nvSpPr>
        <p:spPr>
          <a:xfrm>
            <a:off x="656014" y="7427098"/>
            <a:ext cx="4429761" cy="70982"/>
          </a:xfrm>
          <a:prstGeom prst="roundRect">
            <a:avLst>
              <a:gd name="adj" fmla="val 226994"/>
            </a:avLst>
          </a:prstGeom>
          <a:solidFill>
            <a:srgbClr val="49606E"/>
          </a:solidFill>
          <a:ln/>
        </p:spPr>
      </p:sp>
      <p:sp>
        <p:nvSpPr>
          <p:cNvPr id="11" name="Shape 4">
            <a:extLst>
              <a:ext uri="{FF2B5EF4-FFF2-40B4-BE49-F238E27FC236}">
                <a16:creationId xmlns:a16="http://schemas.microsoft.com/office/drawing/2014/main" id="{7B8C0480-83C9-EC1A-D0C0-DD2A3FC9344A}"/>
              </a:ext>
            </a:extLst>
          </p:cNvPr>
          <p:cNvSpPr/>
          <p:nvPr/>
        </p:nvSpPr>
        <p:spPr>
          <a:xfrm>
            <a:off x="9779694" y="3966287"/>
            <a:ext cx="4429761" cy="70982"/>
          </a:xfrm>
          <a:prstGeom prst="roundRect">
            <a:avLst>
              <a:gd name="adj" fmla="val 226994"/>
            </a:avLst>
          </a:prstGeom>
          <a:solidFill>
            <a:srgbClr val="49606E"/>
          </a:solidFill>
          <a:ln/>
        </p:spPr>
      </p:sp>
      <p:sp>
        <p:nvSpPr>
          <p:cNvPr id="21" name="Shape 4">
            <a:extLst>
              <a:ext uri="{FF2B5EF4-FFF2-40B4-BE49-F238E27FC236}">
                <a16:creationId xmlns:a16="http://schemas.microsoft.com/office/drawing/2014/main" id="{6D22471E-B510-C927-C797-CCC5A7EE60F0}"/>
              </a:ext>
            </a:extLst>
          </p:cNvPr>
          <p:cNvSpPr/>
          <p:nvPr/>
        </p:nvSpPr>
        <p:spPr>
          <a:xfrm>
            <a:off x="9779693" y="7356116"/>
            <a:ext cx="4429761" cy="70982"/>
          </a:xfrm>
          <a:prstGeom prst="roundRect">
            <a:avLst>
              <a:gd name="adj" fmla="val 226994"/>
            </a:avLst>
          </a:prstGeom>
          <a:solidFill>
            <a:srgbClr val="49606E"/>
          </a:solidFill>
          <a:ln/>
        </p:spPr>
      </p:sp>
      <p:sp>
        <p:nvSpPr>
          <p:cNvPr id="22" name="CuadroTexto 21">
            <a:extLst>
              <a:ext uri="{FF2B5EF4-FFF2-40B4-BE49-F238E27FC236}">
                <a16:creationId xmlns:a16="http://schemas.microsoft.com/office/drawing/2014/main" id="{FFE3596B-A469-210E-099D-A414F7351DE8}"/>
              </a:ext>
            </a:extLst>
          </p:cNvPr>
          <p:cNvSpPr txBox="1"/>
          <p:nvPr/>
        </p:nvSpPr>
        <p:spPr>
          <a:xfrm>
            <a:off x="9779694" y="2110590"/>
            <a:ext cx="4518521" cy="1754326"/>
          </a:xfrm>
          <a:prstGeom prst="rect">
            <a:avLst/>
          </a:prstGeom>
          <a:noFill/>
        </p:spPr>
        <p:txBody>
          <a:bodyPr wrap="square">
            <a:spAutoFit/>
          </a:bodyPr>
          <a:lstStyle/>
          <a:p>
            <a:pPr algn="ct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La interfaz gráfica creada resultó funcional y amigable, simplificando la interacción con el sistema. Las pruebas realizadas confirmaron que los operadores pueden manejar el sistema sin necesidad de capacitación técnica avanzada,</a:t>
            </a:r>
            <a:endParaRPr lang="es-BO" dirty="0">
              <a:solidFill>
                <a:schemeClr val="bg2">
                  <a:lumMod val="20000"/>
                  <a:lumOff val="80000"/>
                </a:schemeClr>
              </a:solidFill>
              <a:latin typeface="Cabin" panose="020B0803050202020004" pitchFamily="34" charset="0"/>
            </a:endParaRPr>
          </a:p>
        </p:txBody>
      </p:sp>
      <p:sp>
        <p:nvSpPr>
          <p:cNvPr id="23" name="CuadroTexto 22">
            <a:extLst>
              <a:ext uri="{FF2B5EF4-FFF2-40B4-BE49-F238E27FC236}">
                <a16:creationId xmlns:a16="http://schemas.microsoft.com/office/drawing/2014/main" id="{787F7BC8-EE25-99AC-69B8-02D08AF981BC}"/>
              </a:ext>
            </a:extLst>
          </p:cNvPr>
          <p:cNvSpPr txBox="1"/>
          <p:nvPr/>
        </p:nvSpPr>
        <p:spPr>
          <a:xfrm>
            <a:off x="9883001" y="5484532"/>
            <a:ext cx="4518521" cy="1477328"/>
          </a:xfrm>
          <a:prstGeom prst="rect">
            <a:avLst/>
          </a:prstGeom>
          <a:noFill/>
        </p:spPr>
        <p:txBody>
          <a:bodyPr wrap="square">
            <a:spAutoFit/>
          </a:bodyPr>
          <a:lstStyle/>
          <a:p>
            <a:pPr algn="ctr"/>
            <a:r>
              <a:rPr lang="es-BO"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Las pruebas realizadas en condiciones simuladas y reales demostraron que el sistema es eficaz en la detección de suplantaciones y la autenticación de usuarios.</a:t>
            </a:r>
            <a:endParaRPr lang="es-BO" dirty="0">
              <a:solidFill>
                <a:schemeClr val="bg2">
                  <a:lumMod val="20000"/>
                  <a:lumOff val="80000"/>
                </a:schemeClr>
              </a:solidFill>
              <a:latin typeface="Cabin" panose="020B0803050202020004" pitchFamily="34" charset="0"/>
            </a:endParaRPr>
          </a:p>
        </p:txBody>
      </p:sp>
      <p:pic>
        <p:nvPicPr>
          <p:cNvPr id="24" name="Image 1" descr="preencoded.png">
            <a:extLst>
              <a:ext uri="{FF2B5EF4-FFF2-40B4-BE49-F238E27FC236}">
                <a16:creationId xmlns:a16="http://schemas.microsoft.com/office/drawing/2014/main" id="{96133A07-A6F0-9BED-6972-337E8F8F943D}"/>
              </a:ext>
            </a:extLst>
          </p:cNvPr>
          <p:cNvPicPr>
            <a:picLocks noChangeAspect="1"/>
          </p:cNvPicPr>
          <p:nvPr/>
        </p:nvPicPr>
        <p:blipFill>
          <a:blip r:embed="rId4"/>
          <a:stretch>
            <a:fillRect/>
          </a:stretch>
        </p:blipFill>
        <p:spPr>
          <a:xfrm>
            <a:off x="5431859" y="5127308"/>
            <a:ext cx="3919081" cy="2520910"/>
          </a:xfrm>
          <a:prstGeom prst="rect">
            <a:avLst/>
          </a:prstGeom>
        </p:spPr>
      </p:pic>
    </p:spTree>
    <p:extLst>
      <p:ext uri="{BB962C8B-B14F-4D97-AF65-F5344CB8AC3E}">
        <p14:creationId xmlns:p14="http://schemas.microsoft.com/office/powerpoint/2010/main" val="891651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62345"/>
            <a:ext cx="12954952" cy="792956"/>
          </a:xfrm>
          <a:prstGeom prst="rect">
            <a:avLst/>
          </a:prstGeom>
          <a:noFill/>
          <a:ln/>
        </p:spPr>
        <p:txBody>
          <a:bodyPr wrap="square" lIns="0" tIns="0" rIns="0" bIns="0" rtlCol="0" anchor="t"/>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Shape 1"/>
          <p:cNvSpPr/>
          <p:nvPr/>
        </p:nvSpPr>
        <p:spPr>
          <a:xfrm>
            <a:off x="756587" y="1573590"/>
            <a:ext cx="980318" cy="1357193"/>
          </a:xfrm>
          <a:prstGeom prst="roundRect">
            <a:avLst>
              <a:gd name="adj" fmla="val 2646"/>
            </a:avLst>
          </a:prstGeom>
          <a:solidFill>
            <a:srgbClr val="304755"/>
          </a:solidFill>
          <a:ln/>
        </p:spPr>
        <p:txBody>
          <a:bodyPr/>
          <a:lstStyle/>
          <a:p>
            <a:endParaRPr lang="es-BO" dirty="0"/>
          </a:p>
        </p:txBody>
      </p:sp>
      <p:sp>
        <p:nvSpPr>
          <p:cNvPr id="4" name="Text 2"/>
          <p:cNvSpPr/>
          <p:nvPr/>
        </p:nvSpPr>
        <p:spPr>
          <a:xfrm>
            <a:off x="1175434" y="1894523"/>
            <a:ext cx="140970"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4</a:t>
            </a:r>
            <a:endParaRPr lang="en-US" sz="2350" dirty="0"/>
          </a:p>
        </p:txBody>
      </p:sp>
      <p:sp>
        <p:nvSpPr>
          <p:cNvPr id="5" name="Text 3"/>
          <p:cNvSpPr/>
          <p:nvPr/>
        </p:nvSpPr>
        <p:spPr>
          <a:xfrm>
            <a:off x="998528" y="1636483"/>
            <a:ext cx="2816185" cy="351949"/>
          </a:xfrm>
          <a:prstGeom prst="rect">
            <a:avLst/>
          </a:prstGeom>
          <a:noFill/>
          <a:ln/>
        </p:spPr>
        <p:txBody>
          <a:bodyPr wrap="none" lIns="0" tIns="0" rIns="0" bIns="0" rtlCol="0" anchor="t"/>
          <a:lstStyle/>
          <a:p>
            <a:pPr lvl="2" algn="just">
              <a:spcBef>
                <a:spcPts val="600"/>
              </a:spcBef>
            </a:pPr>
            <a:r>
              <a:rPr lang="en-US" sz="1800" b="1" kern="1400" dirty="0">
                <a:effectLst/>
                <a:latin typeface="Unbounded" panose="020B0604020202020204" charset="0"/>
                <a:ea typeface="Times New Roman" panose="02020603050405020304" pitchFamily="18" charset="0"/>
                <a:cs typeface="Times New Roman" panose="02020603050405020304" pitchFamily="18" charset="0"/>
              </a:rPr>
              <a:t>AI, Machine Learning y Deep Learning</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 name="Text 4"/>
          <p:cNvSpPr/>
          <p:nvPr/>
        </p:nvSpPr>
        <p:spPr>
          <a:xfrm>
            <a:off x="1913811" y="2076583"/>
            <a:ext cx="5489258" cy="383024"/>
          </a:xfrm>
          <a:prstGeom prst="rect">
            <a:avLst/>
          </a:prstGeom>
          <a:noFill/>
          <a:ln/>
        </p:spPr>
        <p:txBody>
          <a:bodyPr wrap="none" lIns="0" tIns="0" rIns="0" bIns="0" rtlCol="0" anchor="t"/>
          <a:lstStyle/>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Actualmente hay mucha confusión sobre la diferencia entre Machine </a:t>
            </a:r>
            <a:r>
              <a:rPr lang="es-BO" sz="1800" dirty="0" err="1">
                <a:effectLst/>
                <a:latin typeface="Cabin" panose="020B0803050202020004" pitchFamily="34" charset="0"/>
                <a:ea typeface="Calibri" panose="020F0502020204030204" pitchFamily="34" charset="0"/>
                <a:cs typeface="Times New Roman" panose="02020603050405020304" pitchFamily="18" charset="0"/>
              </a:rPr>
              <a:t>Learning</a:t>
            </a:r>
            <a:r>
              <a:rPr lang="es-BO" sz="1800" dirty="0">
                <a:effectLst/>
                <a:latin typeface="Cabin" panose="020B0803050202020004" pitchFamily="34" charset="0"/>
                <a:ea typeface="Calibri" panose="020F0502020204030204" pitchFamily="34" charset="0"/>
                <a:cs typeface="Times New Roman" panose="02020603050405020304" pitchFamily="18" charset="0"/>
              </a:rPr>
              <a:t> y Deep </a:t>
            </a:r>
            <a:r>
              <a:rPr lang="es-BO" sz="1800" dirty="0" err="1">
                <a:effectLst/>
                <a:latin typeface="Cabin" panose="020B0803050202020004" pitchFamily="34" charset="0"/>
                <a:ea typeface="Calibri" panose="020F0502020204030204" pitchFamily="34" charset="0"/>
                <a:cs typeface="Times New Roman" panose="02020603050405020304" pitchFamily="18" charset="0"/>
              </a:rPr>
              <a:t>Learning</a:t>
            </a:r>
            <a:r>
              <a:rPr lang="es-BO" sz="1800" dirty="0">
                <a:effectLst/>
                <a:latin typeface="Cabin" panose="020B0803050202020004" pitchFamily="34" charset="0"/>
                <a:ea typeface="Calibri" panose="020F0502020204030204" pitchFamily="34" charset="0"/>
                <a:cs typeface="Times New Roman" panose="02020603050405020304" pitchFamily="18" charset="0"/>
              </a:rPr>
              <a:t>, y donde </a:t>
            </a:r>
            <a:r>
              <a:rPr lang="es-BO" dirty="0">
                <a:latin typeface="Cabin" panose="020B0803050202020004" pitchFamily="34" charset="0"/>
                <a:ea typeface="Calibri" panose="020F0502020204030204" pitchFamily="34" charset="0"/>
                <a:cs typeface="Times New Roman" panose="02020603050405020304" pitchFamily="18" charset="0"/>
              </a:rPr>
              <a:t>estas </a:t>
            </a:r>
            <a:r>
              <a:rPr lang="es-BO" sz="1800" dirty="0">
                <a:effectLst/>
                <a:latin typeface="Cabin" panose="020B0803050202020004" pitchFamily="34" charset="0"/>
                <a:ea typeface="Calibri" panose="020F0502020204030204" pitchFamily="34" charset="0"/>
                <a:cs typeface="Times New Roman" panose="02020603050405020304" pitchFamily="18" charset="0"/>
              </a:rPr>
              <a:t>encajan</a:t>
            </a:r>
          </a:p>
        </p:txBody>
      </p:sp>
      <p:sp>
        <p:nvSpPr>
          <p:cNvPr id="7" name="Shape 5"/>
          <p:cNvSpPr/>
          <p:nvPr/>
        </p:nvSpPr>
        <p:spPr>
          <a:xfrm>
            <a:off x="1913810" y="2804827"/>
            <a:ext cx="12178707" cy="45719"/>
          </a:xfrm>
          <a:prstGeom prst="roundRect">
            <a:avLst>
              <a:gd name="adj" fmla="val 235611"/>
            </a:avLst>
          </a:prstGeom>
          <a:solidFill>
            <a:srgbClr val="49606E"/>
          </a:solidFill>
          <a:ln/>
        </p:spPr>
      </p:sp>
      <p:pic>
        <p:nvPicPr>
          <p:cNvPr id="18" name="Imagen 17">
            <a:extLst>
              <a:ext uri="{FF2B5EF4-FFF2-40B4-BE49-F238E27FC236}">
                <a16:creationId xmlns:a16="http://schemas.microsoft.com/office/drawing/2014/main" id="{AE3E31CB-1152-A804-EE72-6496A4D20E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4550" y="3337958"/>
            <a:ext cx="7754903" cy="4502196"/>
          </a:xfrm>
          <a:prstGeom prst="rect">
            <a:avLst/>
          </a:prstGeom>
          <a:noFill/>
          <a:ln>
            <a:noFill/>
          </a:ln>
        </p:spPr>
      </p:pic>
    </p:spTree>
    <p:extLst>
      <p:ext uri="{BB962C8B-B14F-4D97-AF65-F5344CB8AC3E}">
        <p14:creationId xmlns:p14="http://schemas.microsoft.com/office/powerpoint/2010/main" val="2242388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44246" y="591379"/>
            <a:ext cx="12954952" cy="792956"/>
          </a:xfrm>
          <a:prstGeom prst="rect">
            <a:avLst/>
          </a:prstGeom>
          <a:noFill/>
          <a:ln/>
        </p:spPr>
        <p:txBody>
          <a:bodyPr wrap="square" lIns="0" tIns="0" rIns="0" bIns="0" rtlCol="0" anchor="t"/>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Shape 1"/>
          <p:cNvSpPr/>
          <p:nvPr/>
        </p:nvSpPr>
        <p:spPr>
          <a:xfrm>
            <a:off x="712571" y="5811818"/>
            <a:ext cx="980318" cy="1670866"/>
          </a:xfrm>
          <a:prstGeom prst="roundRect">
            <a:avLst>
              <a:gd name="adj" fmla="val 2646"/>
            </a:avLst>
          </a:prstGeom>
          <a:solidFill>
            <a:srgbClr val="304755"/>
          </a:solidFill>
          <a:ln/>
        </p:spPr>
        <p:txBody>
          <a:bodyPr/>
          <a:lstStyle/>
          <a:p>
            <a:endParaRPr lang="es-BO" dirty="0"/>
          </a:p>
        </p:txBody>
      </p:sp>
      <p:sp>
        <p:nvSpPr>
          <p:cNvPr id="4" name="Text 2"/>
          <p:cNvSpPr/>
          <p:nvPr/>
        </p:nvSpPr>
        <p:spPr>
          <a:xfrm>
            <a:off x="861879" y="6383873"/>
            <a:ext cx="681703" cy="10681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rPr>
              <a:t>6</a:t>
            </a:r>
            <a:endParaRPr lang="en-US" sz="2350" dirty="0"/>
          </a:p>
        </p:txBody>
      </p:sp>
      <p:sp>
        <p:nvSpPr>
          <p:cNvPr id="5" name="Text 3"/>
          <p:cNvSpPr/>
          <p:nvPr/>
        </p:nvSpPr>
        <p:spPr>
          <a:xfrm>
            <a:off x="537883" y="5822456"/>
            <a:ext cx="2816185" cy="351949"/>
          </a:xfrm>
          <a:prstGeom prst="rect">
            <a:avLst/>
          </a:prstGeom>
          <a:noFill/>
          <a:ln/>
        </p:spPr>
        <p:txBody>
          <a:bodyPr wrap="none" lIns="0" tIns="0" rIns="0" bIns="0" rtlCol="0" anchor="t"/>
          <a:lstStyle/>
          <a:p>
            <a:pPr lvl="3"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Conceptos Básicos en Visión Artificial</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 name="Text 4"/>
          <p:cNvSpPr/>
          <p:nvPr/>
        </p:nvSpPr>
        <p:spPr>
          <a:xfrm>
            <a:off x="1925745" y="6303134"/>
            <a:ext cx="5489258" cy="383024"/>
          </a:xfrm>
          <a:prstGeom prst="rect">
            <a:avLst/>
          </a:prstGeom>
          <a:noFill/>
          <a:ln/>
        </p:spPr>
        <p:txBody>
          <a:bodyPr wrap="none" lIns="0" tIns="0" rIns="0" bIns="0" rtlCol="0" anchor="t"/>
          <a:lstStyle/>
          <a:p>
            <a:pPr algn="just">
              <a:lnSpc>
                <a:spcPct val="115000"/>
              </a:lnSpc>
              <a:spcBef>
                <a:spcPts val="600"/>
              </a:spcBef>
              <a:spcAft>
                <a:spcPts val="1000"/>
              </a:spcAft>
            </a:pPr>
            <a:r>
              <a:rPr lang="es-BO" sz="1800" dirty="0">
                <a:effectLst/>
                <a:latin typeface="Arial" panose="020B0604020202020204" pitchFamily="34" charset="0"/>
                <a:ea typeface="Calibri" panose="020F0502020204030204" pitchFamily="34" charset="0"/>
                <a:cs typeface="Times New Roman" panose="02020603050405020304" pitchFamily="18" charset="0"/>
              </a:rPr>
              <a:t>Para comprender la visión artificial, es necesario familiarizarse</a:t>
            </a:r>
          </a:p>
          <a:p>
            <a:pPr algn="just">
              <a:lnSpc>
                <a:spcPct val="115000"/>
              </a:lnSpc>
              <a:spcBef>
                <a:spcPts val="600"/>
              </a:spcBef>
              <a:spcAft>
                <a:spcPts val="1000"/>
              </a:spcAft>
            </a:pPr>
            <a:r>
              <a:rPr lang="es-BO" sz="1800" dirty="0">
                <a:effectLst/>
                <a:latin typeface="Arial" panose="020B0604020202020204" pitchFamily="34" charset="0"/>
                <a:ea typeface="Calibri" panose="020F0502020204030204" pitchFamily="34" charset="0"/>
                <a:cs typeface="Times New Roman" panose="02020603050405020304" pitchFamily="18" charset="0"/>
              </a:rPr>
              <a:t> con algunos conceptos clave:</a:t>
            </a:r>
          </a:p>
        </p:txBody>
      </p:sp>
      <p:sp>
        <p:nvSpPr>
          <p:cNvPr id="7" name="Shape 5"/>
          <p:cNvSpPr/>
          <p:nvPr/>
        </p:nvSpPr>
        <p:spPr>
          <a:xfrm>
            <a:off x="1913810" y="5109118"/>
            <a:ext cx="12178707" cy="45719"/>
          </a:xfrm>
          <a:prstGeom prst="roundRect">
            <a:avLst>
              <a:gd name="adj" fmla="val 235611"/>
            </a:avLst>
          </a:prstGeom>
          <a:solidFill>
            <a:srgbClr val="49606E"/>
          </a:solidFill>
          <a:ln/>
        </p:spPr>
      </p:sp>
      <p:pic>
        <p:nvPicPr>
          <p:cNvPr id="9" name="Image 0" descr="preencoded.png">
            <a:extLst>
              <a:ext uri="{FF2B5EF4-FFF2-40B4-BE49-F238E27FC236}">
                <a16:creationId xmlns:a16="http://schemas.microsoft.com/office/drawing/2014/main" id="{7AAFD51F-DC0D-8E23-7B11-8E401EAA6878}"/>
              </a:ext>
            </a:extLst>
          </p:cNvPr>
          <p:cNvPicPr>
            <a:picLocks noChangeAspect="1"/>
          </p:cNvPicPr>
          <p:nvPr/>
        </p:nvPicPr>
        <p:blipFill>
          <a:blip r:embed="rId3"/>
          <a:stretch>
            <a:fillRect/>
          </a:stretch>
        </p:blipFill>
        <p:spPr>
          <a:xfrm>
            <a:off x="8802865" y="45719"/>
            <a:ext cx="5827536" cy="8087062"/>
          </a:xfrm>
          <a:prstGeom prst="rect">
            <a:avLst/>
          </a:prstGeom>
        </p:spPr>
      </p:pic>
      <p:sp>
        <p:nvSpPr>
          <p:cNvPr id="10" name="Text 3">
            <a:extLst>
              <a:ext uri="{FF2B5EF4-FFF2-40B4-BE49-F238E27FC236}">
                <a16:creationId xmlns:a16="http://schemas.microsoft.com/office/drawing/2014/main" id="{1EB29C5A-3F27-67D8-DDD8-44FD3783FD5A}"/>
              </a:ext>
            </a:extLst>
          </p:cNvPr>
          <p:cNvSpPr/>
          <p:nvPr/>
        </p:nvSpPr>
        <p:spPr>
          <a:xfrm>
            <a:off x="1023600" y="1971305"/>
            <a:ext cx="2816185" cy="351949"/>
          </a:xfrm>
          <a:prstGeom prst="rect">
            <a:avLst/>
          </a:prstGeom>
          <a:noFill/>
          <a:ln/>
        </p:spPr>
        <p:txBody>
          <a:bodyPr wrap="none" lIns="0" tIns="0" rIns="0" bIns="0" rtlCol="0" anchor="t"/>
          <a:lstStyle/>
          <a:p>
            <a:pPr lvl="2"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Visión artificial</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Shape 1">
            <a:extLst>
              <a:ext uri="{FF2B5EF4-FFF2-40B4-BE49-F238E27FC236}">
                <a16:creationId xmlns:a16="http://schemas.microsoft.com/office/drawing/2014/main" id="{3FD64ECF-FFD9-A1F1-128B-3FE659EBC1D3}"/>
              </a:ext>
            </a:extLst>
          </p:cNvPr>
          <p:cNvSpPr/>
          <p:nvPr/>
        </p:nvSpPr>
        <p:spPr>
          <a:xfrm>
            <a:off x="692321" y="1982934"/>
            <a:ext cx="980318" cy="3183532"/>
          </a:xfrm>
          <a:prstGeom prst="roundRect">
            <a:avLst>
              <a:gd name="adj" fmla="val 2646"/>
            </a:avLst>
          </a:prstGeom>
          <a:solidFill>
            <a:srgbClr val="304755"/>
          </a:solidFill>
          <a:ln/>
        </p:spPr>
        <p:txBody>
          <a:bodyPr/>
          <a:lstStyle/>
          <a:p>
            <a:endParaRPr lang="es-BO" dirty="0"/>
          </a:p>
        </p:txBody>
      </p:sp>
      <p:sp>
        <p:nvSpPr>
          <p:cNvPr id="13" name="Text 2">
            <a:extLst>
              <a:ext uri="{FF2B5EF4-FFF2-40B4-BE49-F238E27FC236}">
                <a16:creationId xmlns:a16="http://schemas.microsoft.com/office/drawing/2014/main" id="{D080F186-2FD5-D3A4-F13C-AEBC2E243056}"/>
              </a:ext>
            </a:extLst>
          </p:cNvPr>
          <p:cNvSpPr/>
          <p:nvPr/>
        </p:nvSpPr>
        <p:spPr>
          <a:xfrm>
            <a:off x="809328" y="3193317"/>
            <a:ext cx="681703" cy="10681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rPr>
              <a:t>5</a:t>
            </a:r>
            <a:endParaRPr lang="en-US" sz="2350" dirty="0"/>
          </a:p>
        </p:txBody>
      </p:sp>
      <p:sp>
        <p:nvSpPr>
          <p:cNvPr id="15" name="Text 4">
            <a:extLst>
              <a:ext uri="{FF2B5EF4-FFF2-40B4-BE49-F238E27FC236}">
                <a16:creationId xmlns:a16="http://schemas.microsoft.com/office/drawing/2014/main" id="{09EE3DA0-983D-A78E-2D92-024C9B1995F7}"/>
              </a:ext>
            </a:extLst>
          </p:cNvPr>
          <p:cNvSpPr/>
          <p:nvPr/>
        </p:nvSpPr>
        <p:spPr>
          <a:xfrm>
            <a:off x="1945975" y="2737458"/>
            <a:ext cx="5489258" cy="383024"/>
          </a:xfrm>
          <a:prstGeom prst="rect">
            <a:avLst/>
          </a:prstGeom>
          <a:noFill/>
          <a:ln/>
        </p:spPr>
        <p:txBody>
          <a:bodyPr wrap="none" lIns="0" tIns="0" rIns="0" bIns="0" rtlCol="0" anchor="t"/>
          <a:lstStyle/>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visión artificial o visión por computadora es un campo de la </a:t>
            </a: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Inteligencia  artificial que se encarga de desarrollar sistemas </a:t>
            </a: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capaces de interpretar y comprender imágenes y videos para realizar </a:t>
            </a: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tareas </a:t>
            </a:r>
          </a:p>
        </p:txBody>
      </p:sp>
      <p:sp>
        <p:nvSpPr>
          <p:cNvPr id="16" name="Shape 5">
            <a:extLst>
              <a:ext uri="{FF2B5EF4-FFF2-40B4-BE49-F238E27FC236}">
                <a16:creationId xmlns:a16="http://schemas.microsoft.com/office/drawing/2014/main" id="{0F2FD3C4-3594-BC6D-27DA-05CDC0F6625F}"/>
              </a:ext>
            </a:extLst>
          </p:cNvPr>
          <p:cNvSpPr/>
          <p:nvPr/>
        </p:nvSpPr>
        <p:spPr>
          <a:xfrm>
            <a:off x="1913809" y="7429145"/>
            <a:ext cx="12178707" cy="45719"/>
          </a:xfrm>
          <a:prstGeom prst="roundRect">
            <a:avLst>
              <a:gd name="adj" fmla="val 235611"/>
            </a:avLst>
          </a:prstGeom>
          <a:solidFill>
            <a:srgbClr val="49606E"/>
          </a:solidFill>
          <a:ln/>
        </p:spPr>
      </p:sp>
    </p:spTree>
    <p:extLst>
      <p:ext uri="{BB962C8B-B14F-4D97-AF65-F5344CB8AC3E}">
        <p14:creationId xmlns:p14="http://schemas.microsoft.com/office/powerpoint/2010/main" val="88373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09948" y="1697831"/>
            <a:ext cx="10328510" cy="1804511"/>
          </a:xfrm>
          <a:prstGeom prst="rect">
            <a:avLst/>
          </a:prstGeom>
          <a:noFill/>
          <a:ln/>
        </p:spPr>
        <p:txBody>
          <a:bodyPr wrap="square" lIns="0" tIns="0" rIns="0" bIns="0" rtlCol="0" anchor="t"/>
          <a:lstStyle/>
          <a:p>
            <a:pPr lvl="3" algn="just">
              <a:spcBef>
                <a:spcPts val="600"/>
              </a:spcBef>
            </a:pPr>
            <a:r>
              <a:rPr lang="es-ES" sz="2400" b="1" kern="1400" dirty="0">
                <a:effectLst/>
                <a:latin typeface="Unbounded" panose="020B0604020202020204" charset="0"/>
                <a:ea typeface="Times New Roman" panose="02020603050405020304" pitchFamily="18" charset="0"/>
                <a:cs typeface="Times New Roman" panose="02020603050405020304" pitchFamily="18" charset="0"/>
              </a:rPr>
              <a:t>Conceptos Básicos en Visión Artificial</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Text 1"/>
          <p:cNvSpPr/>
          <p:nvPr/>
        </p:nvSpPr>
        <p:spPr>
          <a:xfrm>
            <a:off x="715685" y="2855595"/>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1</a:t>
            </a:r>
            <a:endParaRPr lang="en-US" sz="5300" dirty="0"/>
          </a:p>
        </p:txBody>
      </p:sp>
      <p:sp>
        <p:nvSpPr>
          <p:cNvPr id="5" name="Text 2"/>
          <p:cNvSpPr/>
          <p:nvPr/>
        </p:nvSpPr>
        <p:spPr>
          <a:xfrm>
            <a:off x="1364218" y="3785949"/>
            <a:ext cx="2405896" cy="300752"/>
          </a:xfrm>
          <a:prstGeom prst="rect">
            <a:avLst/>
          </a:prstGeom>
          <a:noFill/>
          <a:ln/>
        </p:spPr>
        <p:txBody>
          <a:bodyPr wrap="none" lIns="0" tIns="0" rIns="0" bIns="0" rtlCol="0" anchor="t"/>
          <a:lstStyle/>
          <a:p>
            <a:pPr marL="0" indent="0" algn="ctr">
              <a:lnSpc>
                <a:spcPts val="2350"/>
              </a:lnSpc>
              <a:buNone/>
            </a:pPr>
            <a:r>
              <a:rPr lang="es-BO" sz="1800" b="1" dirty="0">
                <a:effectLst/>
                <a:latin typeface="Unbounded" panose="020B0604020202020204" charset="0"/>
                <a:ea typeface="Calibri" panose="020F0502020204030204" pitchFamily="34" charset="0"/>
                <a:cs typeface="Times New Roman" panose="02020603050405020304" pitchFamily="18" charset="0"/>
              </a:rPr>
              <a:t>Imagen Digital</a:t>
            </a:r>
            <a:endParaRPr lang="en-US" sz="1850" dirty="0">
              <a:latin typeface="Unbounded" panose="020B0604020202020204" charset="0"/>
            </a:endParaRPr>
          </a:p>
        </p:txBody>
      </p:sp>
      <p:sp>
        <p:nvSpPr>
          <p:cNvPr id="6" name="Text 3"/>
          <p:cNvSpPr/>
          <p:nvPr/>
        </p:nvSpPr>
        <p:spPr>
          <a:xfrm>
            <a:off x="715685" y="4209336"/>
            <a:ext cx="3702963" cy="654368"/>
          </a:xfrm>
          <a:prstGeom prst="rect">
            <a:avLst/>
          </a:prstGeom>
          <a:noFill/>
          <a:ln/>
        </p:spPr>
        <p:txBody>
          <a:bodyPr wrap="square" lIns="0" tIns="0" rIns="0" bIns="0" rtlCol="0" anchor="t"/>
          <a:lstStyle/>
          <a:p>
            <a:pPr marL="0" indent="0" algn="ctr">
              <a:lnSpc>
                <a:spcPts val="2550"/>
              </a:lnSpc>
              <a:buNone/>
            </a:pP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representación bidimensional de información visual compuesta por píxeles</a:t>
            </a:r>
            <a:endParaRPr lang="en-US" sz="1600" dirty="0">
              <a:solidFill>
                <a:schemeClr val="bg2">
                  <a:lumMod val="20000"/>
                  <a:lumOff val="80000"/>
                </a:schemeClr>
              </a:solidFill>
              <a:latin typeface="Cabin" panose="020B0803050202020004" pitchFamily="34" charset="0"/>
            </a:endParaRPr>
          </a:p>
        </p:txBody>
      </p:sp>
      <p:sp>
        <p:nvSpPr>
          <p:cNvPr id="7" name="Text 4"/>
          <p:cNvSpPr/>
          <p:nvPr/>
        </p:nvSpPr>
        <p:spPr>
          <a:xfrm>
            <a:off x="5463718" y="2845348"/>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2</a:t>
            </a:r>
            <a:endParaRPr lang="en-US" sz="5300" dirty="0"/>
          </a:p>
        </p:txBody>
      </p:sp>
      <p:sp>
        <p:nvSpPr>
          <p:cNvPr id="8" name="Text 5"/>
          <p:cNvSpPr/>
          <p:nvPr/>
        </p:nvSpPr>
        <p:spPr>
          <a:xfrm>
            <a:off x="10860285" y="3738918"/>
            <a:ext cx="2405896" cy="300752"/>
          </a:xfrm>
          <a:prstGeom prst="rect">
            <a:avLst/>
          </a:prstGeom>
          <a:noFill/>
          <a:ln/>
        </p:spPr>
        <p:txBody>
          <a:bodyPr wrap="none" lIns="0" tIns="0" rIns="0" bIns="0" rtlCol="0" anchor="t"/>
          <a:lstStyle/>
          <a:p>
            <a:pPr marL="0" indent="0" algn="ctr">
              <a:lnSpc>
                <a:spcPts val="2350"/>
              </a:lnSpc>
              <a:buNone/>
            </a:pPr>
            <a:r>
              <a:rPr lang="es-BO" sz="1800" b="1" dirty="0">
                <a:effectLst/>
                <a:latin typeface="Unbounded" panose="020B0604020202020204" charset="0"/>
                <a:ea typeface="Calibri" panose="020F0502020204030204" pitchFamily="34" charset="0"/>
                <a:cs typeface="Times New Roman" panose="02020603050405020304" pitchFamily="18" charset="0"/>
              </a:rPr>
              <a:t>Segmentación</a:t>
            </a:r>
            <a:endParaRPr lang="en-US" sz="1850" dirty="0">
              <a:latin typeface="Unbounded" panose="020B0604020202020204" charset="0"/>
            </a:endParaRPr>
          </a:p>
        </p:txBody>
      </p:sp>
      <p:sp>
        <p:nvSpPr>
          <p:cNvPr id="9" name="Text 6"/>
          <p:cNvSpPr/>
          <p:nvPr/>
        </p:nvSpPr>
        <p:spPr>
          <a:xfrm>
            <a:off x="4725353" y="4209336"/>
            <a:ext cx="5310744" cy="654368"/>
          </a:xfrm>
          <a:prstGeom prst="rect">
            <a:avLst/>
          </a:prstGeom>
          <a:noFill/>
          <a:ln/>
        </p:spPr>
        <p:txBody>
          <a:bodyPr wrap="square" lIns="0" tIns="0" rIns="0" bIns="0" rtlCol="0" anchor="t"/>
          <a:lstStyle/>
          <a:p>
            <a:pPr marL="0" indent="0" algn="ctr">
              <a:lnSpc>
                <a:spcPts val="2550"/>
              </a:lnSpc>
              <a:buNone/>
            </a:pPr>
            <a:r>
              <a:rPr lang="es-BO" sz="1600" dirty="0">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aplicar una serie de técnicas matemáticas para transformar analizar y extraer </a:t>
            </a:r>
            <a:r>
              <a:rPr lang="es-BO" sz="1600" dirty="0" err="1">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informacion</a:t>
            </a:r>
            <a:endParaRPr lang="en-US" sz="1600" dirty="0">
              <a:solidFill>
                <a:schemeClr val="bg2">
                  <a:lumMod val="20000"/>
                  <a:lumOff val="80000"/>
                </a:schemeClr>
              </a:solidFill>
            </a:endParaRPr>
          </a:p>
        </p:txBody>
      </p:sp>
      <p:sp>
        <p:nvSpPr>
          <p:cNvPr id="10" name="Text 7"/>
          <p:cNvSpPr/>
          <p:nvPr/>
        </p:nvSpPr>
        <p:spPr>
          <a:xfrm>
            <a:off x="10211752" y="2827496"/>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3</a:t>
            </a:r>
            <a:endParaRPr lang="en-US" sz="5300" dirty="0"/>
          </a:p>
        </p:txBody>
      </p:sp>
      <p:sp>
        <p:nvSpPr>
          <p:cNvPr id="11" name="Text 8"/>
          <p:cNvSpPr/>
          <p:nvPr/>
        </p:nvSpPr>
        <p:spPr>
          <a:xfrm>
            <a:off x="1364218" y="6509623"/>
            <a:ext cx="2405896" cy="300752"/>
          </a:xfrm>
          <a:prstGeom prst="rect">
            <a:avLst/>
          </a:prstGeom>
          <a:noFill/>
          <a:ln/>
        </p:spPr>
        <p:txBody>
          <a:bodyPr wrap="none" lIns="0" tIns="0" rIns="0" bIns="0" rtlCol="0" anchor="t"/>
          <a:lstStyle/>
          <a:p>
            <a:pPr marL="0" indent="0" algn="ctr">
              <a:lnSpc>
                <a:spcPts val="2350"/>
              </a:lnSpc>
              <a:buNone/>
            </a:pPr>
            <a:r>
              <a:rPr lang="es-BO" sz="1800" b="1" dirty="0">
                <a:effectLst/>
                <a:latin typeface="Unbounded" panose="020B0604020202020204" charset="0"/>
                <a:ea typeface="Calibri" panose="020F0502020204030204" pitchFamily="34" charset="0"/>
                <a:cs typeface="Times New Roman" panose="02020603050405020304" pitchFamily="18" charset="0"/>
              </a:rPr>
              <a:t>Características Visuales</a:t>
            </a:r>
            <a:endParaRPr lang="en-US" sz="1850" dirty="0">
              <a:latin typeface="Unbounded" panose="020B0604020202020204" charset="0"/>
            </a:endParaRPr>
          </a:p>
        </p:txBody>
      </p:sp>
      <p:sp>
        <p:nvSpPr>
          <p:cNvPr id="12" name="Text 9"/>
          <p:cNvSpPr/>
          <p:nvPr/>
        </p:nvSpPr>
        <p:spPr>
          <a:xfrm>
            <a:off x="715685" y="6933009"/>
            <a:ext cx="3702963" cy="654368"/>
          </a:xfrm>
          <a:prstGeom prst="rect">
            <a:avLst/>
          </a:prstGeom>
          <a:noFill/>
          <a:ln/>
        </p:spPr>
        <p:txBody>
          <a:bodyPr wrap="square" lIns="0" tIns="0" rIns="0" bIns="0" rtlCol="0" anchor="t"/>
          <a:lstStyle/>
          <a:p>
            <a:pPr marL="0" indent="0" algn="ctr">
              <a:lnSpc>
                <a:spcPts val="2550"/>
              </a:lnSpc>
              <a:buNone/>
            </a:pP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atributos importantes de una imagen que permiten identificar patrones o objetos</a:t>
            </a:r>
            <a:endParaRPr lang="en-US" sz="1600" dirty="0">
              <a:solidFill>
                <a:schemeClr val="bg2">
                  <a:lumMod val="20000"/>
                  <a:lumOff val="80000"/>
                </a:schemeClr>
              </a:solidFill>
              <a:latin typeface="Cabin" panose="020B0803050202020004" pitchFamily="34" charset="0"/>
            </a:endParaRPr>
          </a:p>
        </p:txBody>
      </p:sp>
      <p:sp>
        <p:nvSpPr>
          <p:cNvPr id="13" name="Text 10"/>
          <p:cNvSpPr/>
          <p:nvPr/>
        </p:nvSpPr>
        <p:spPr>
          <a:xfrm>
            <a:off x="715685" y="5712143"/>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4</a:t>
            </a:r>
            <a:endParaRPr lang="en-US" sz="5300" dirty="0"/>
          </a:p>
        </p:txBody>
      </p:sp>
      <p:sp>
        <p:nvSpPr>
          <p:cNvPr id="14" name="Text 11"/>
          <p:cNvSpPr/>
          <p:nvPr/>
        </p:nvSpPr>
        <p:spPr>
          <a:xfrm>
            <a:off x="10860285" y="6543913"/>
            <a:ext cx="2405896" cy="300752"/>
          </a:xfrm>
          <a:prstGeom prst="rect">
            <a:avLst/>
          </a:prstGeom>
          <a:noFill/>
          <a:ln/>
        </p:spPr>
        <p:txBody>
          <a:bodyPr wrap="none" lIns="0" tIns="0" rIns="0" bIns="0" rtlCol="0" anchor="t"/>
          <a:lstStyle/>
          <a:p>
            <a:pPr marL="0" indent="0" algn="ctr">
              <a:lnSpc>
                <a:spcPts val="2350"/>
              </a:lnSpc>
              <a:buNone/>
            </a:pPr>
            <a:r>
              <a:rPr lang="es-BO" sz="1800" b="1" dirty="0">
                <a:effectLst/>
                <a:latin typeface="Unbounded" panose="020B0604020202020204" charset="0"/>
                <a:ea typeface="Calibri" panose="020F0502020204030204" pitchFamily="34" charset="0"/>
                <a:cs typeface="Times New Roman" panose="02020603050405020304" pitchFamily="18" charset="0"/>
              </a:rPr>
              <a:t>Modelos de Aprendizaje Automático</a:t>
            </a:r>
            <a:endParaRPr lang="en-US" sz="1850" dirty="0">
              <a:latin typeface="Unbounded" panose="020B0604020202020204" charset="0"/>
            </a:endParaRPr>
          </a:p>
        </p:txBody>
      </p:sp>
      <p:sp>
        <p:nvSpPr>
          <p:cNvPr id="15" name="Text 12"/>
          <p:cNvSpPr/>
          <p:nvPr/>
        </p:nvSpPr>
        <p:spPr>
          <a:xfrm>
            <a:off x="5107740" y="6933009"/>
            <a:ext cx="4545969" cy="654368"/>
          </a:xfrm>
          <a:prstGeom prst="rect">
            <a:avLst/>
          </a:prstGeom>
          <a:noFill/>
          <a:ln/>
        </p:spPr>
        <p:txBody>
          <a:bodyPr wrap="square" lIns="0" tIns="0" rIns="0" bIns="0" rtlCol="0" anchor="t"/>
          <a:lstStyle/>
          <a:p>
            <a:pPr marL="0" indent="0" algn="ctr">
              <a:lnSpc>
                <a:spcPts val="2550"/>
              </a:lnSpc>
              <a:buNone/>
            </a:pP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proceso mediante el cual un sistema de visión artificial identifica patrones o estructuras en las imágenes</a:t>
            </a:r>
            <a:endParaRPr lang="en-US" sz="1600" dirty="0">
              <a:solidFill>
                <a:schemeClr val="bg2">
                  <a:lumMod val="20000"/>
                  <a:lumOff val="80000"/>
                </a:schemeClr>
              </a:solidFill>
              <a:latin typeface="Cabin" panose="020B0803050202020004" pitchFamily="34" charset="0"/>
            </a:endParaRPr>
          </a:p>
        </p:txBody>
      </p:sp>
      <p:sp>
        <p:nvSpPr>
          <p:cNvPr id="17" name="CuadroTexto 16">
            <a:extLst>
              <a:ext uri="{FF2B5EF4-FFF2-40B4-BE49-F238E27FC236}">
                <a16:creationId xmlns:a16="http://schemas.microsoft.com/office/drawing/2014/main" id="{599C75DF-06A8-2D9C-EF4B-98D8322CA9F7}"/>
              </a:ext>
            </a:extLst>
          </p:cNvPr>
          <p:cNvSpPr txBox="1"/>
          <p:nvPr/>
        </p:nvSpPr>
        <p:spPr>
          <a:xfrm>
            <a:off x="575926" y="574685"/>
            <a:ext cx="946017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8" name="Text 10">
            <a:extLst>
              <a:ext uri="{FF2B5EF4-FFF2-40B4-BE49-F238E27FC236}">
                <a16:creationId xmlns:a16="http://schemas.microsoft.com/office/drawing/2014/main" id="{97EE5805-934A-46A5-B249-0DDBC5401C66}"/>
              </a:ext>
            </a:extLst>
          </p:cNvPr>
          <p:cNvSpPr/>
          <p:nvPr/>
        </p:nvSpPr>
        <p:spPr>
          <a:xfrm>
            <a:off x="5463718" y="5589499"/>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rPr>
              <a:t>5</a:t>
            </a:r>
            <a:endParaRPr lang="en-US" sz="5300" dirty="0"/>
          </a:p>
        </p:txBody>
      </p:sp>
      <p:sp>
        <p:nvSpPr>
          <p:cNvPr id="19" name="Text 10">
            <a:extLst>
              <a:ext uri="{FF2B5EF4-FFF2-40B4-BE49-F238E27FC236}">
                <a16:creationId xmlns:a16="http://schemas.microsoft.com/office/drawing/2014/main" id="{6E72F273-F26E-B8EB-E492-F1B272678731}"/>
              </a:ext>
            </a:extLst>
          </p:cNvPr>
          <p:cNvSpPr/>
          <p:nvPr/>
        </p:nvSpPr>
        <p:spPr>
          <a:xfrm>
            <a:off x="10211752" y="5527120"/>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6</a:t>
            </a:r>
            <a:endParaRPr lang="en-US" sz="5300" dirty="0"/>
          </a:p>
        </p:txBody>
      </p:sp>
      <p:sp>
        <p:nvSpPr>
          <p:cNvPr id="21" name="CuadroTexto 20">
            <a:extLst>
              <a:ext uri="{FF2B5EF4-FFF2-40B4-BE49-F238E27FC236}">
                <a16:creationId xmlns:a16="http://schemas.microsoft.com/office/drawing/2014/main" id="{5E31C262-298D-EDF9-691C-11B195D93789}"/>
              </a:ext>
            </a:extLst>
          </p:cNvPr>
          <p:cNvSpPr txBox="1"/>
          <p:nvPr/>
        </p:nvSpPr>
        <p:spPr>
          <a:xfrm>
            <a:off x="5306011" y="6475333"/>
            <a:ext cx="7668228" cy="369332"/>
          </a:xfrm>
          <a:prstGeom prst="rect">
            <a:avLst/>
          </a:prstGeom>
          <a:noFill/>
        </p:spPr>
        <p:txBody>
          <a:bodyPr wrap="square">
            <a:spAutoFit/>
          </a:bodyPr>
          <a:lstStyle/>
          <a:p>
            <a:r>
              <a:rPr lang="es-BO" sz="1800" b="1" dirty="0">
                <a:effectLst/>
                <a:latin typeface="Unbounded" panose="020B0604020202020204" charset="0"/>
                <a:ea typeface="Calibri" panose="020F0502020204030204" pitchFamily="34" charset="0"/>
                <a:cs typeface="Times New Roman" panose="02020603050405020304" pitchFamily="18" charset="0"/>
              </a:rPr>
              <a:t>Reconocimiento de Patrones</a:t>
            </a:r>
            <a:endParaRPr lang="es-BO" dirty="0">
              <a:latin typeface="Unbounded" panose="020B0604020202020204" charset="0"/>
            </a:endParaRPr>
          </a:p>
        </p:txBody>
      </p:sp>
      <p:sp>
        <p:nvSpPr>
          <p:cNvPr id="23" name="CuadroTexto 22">
            <a:extLst>
              <a:ext uri="{FF2B5EF4-FFF2-40B4-BE49-F238E27FC236}">
                <a16:creationId xmlns:a16="http://schemas.microsoft.com/office/drawing/2014/main" id="{F324C5D8-CCE0-28CB-1306-1CBA3349E668}"/>
              </a:ext>
            </a:extLst>
          </p:cNvPr>
          <p:cNvSpPr txBox="1"/>
          <p:nvPr/>
        </p:nvSpPr>
        <p:spPr>
          <a:xfrm>
            <a:off x="5767086" y="3711187"/>
            <a:ext cx="7702952" cy="369332"/>
          </a:xfrm>
          <a:prstGeom prst="rect">
            <a:avLst/>
          </a:prstGeom>
          <a:noFill/>
        </p:spPr>
        <p:txBody>
          <a:bodyPr wrap="square">
            <a:spAutoFit/>
          </a:bodyPr>
          <a:lstStyle/>
          <a:p>
            <a:r>
              <a:rPr lang="es-BO" sz="1800" b="1" dirty="0">
                <a:effectLst/>
                <a:latin typeface="Arial" panose="020B0604020202020204" pitchFamily="34" charset="0"/>
                <a:ea typeface="Calibri" panose="020F0502020204030204" pitchFamily="34" charset="0"/>
                <a:cs typeface="Times New Roman" panose="02020603050405020304" pitchFamily="18" charset="0"/>
              </a:rPr>
              <a:t>Procesamiento de Imágenes</a:t>
            </a:r>
            <a:endParaRPr lang="es-BO" dirty="0"/>
          </a:p>
        </p:txBody>
      </p:sp>
      <p:sp>
        <p:nvSpPr>
          <p:cNvPr id="25" name="CuadroTexto 24">
            <a:extLst>
              <a:ext uri="{FF2B5EF4-FFF2-40B4-BE49-F238E27FC236}">
                <a16:creationId xmlns:a16="http://schemas.microsoft.com/office/drawing/2014/main" id="{A70841E5-DC17-7FE4-304F-E9F18430DF2A}"/>
              </a:ext>
            </a:extLst>
          </p:cNvPr>
          <p:cNvSpPr txBox="1"/>
          <p:nvPr/>
        </p:nvSpPr>
        <p:spPr>
          <a:xfrm>
            <a:off x="8296155" y="4240002"/>
            <a:ext cx="7702952" cy="615553"/>
          </a:xfrm>
          <a:prstGeom prst="rect">
            <a:avLst/>
          </a:prstGeom>
          <a:noFill/>
        </p:spPr>
        <p:txBody>
          <a:bodyPr wrap="square">
            <a:spAutoFit/>
          </a:bodyPr>
          <a:lstStyle/>
          <a:p>
            <a:pPr algn="ctr"/>
            <a:r>
              <a:rPr lang="es-BO" sz="1800" dirty="0">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proceso de dividir una imagen en </a:t>
            </a:r>
          </a:p>
          <a:p>
            <a:pPr algn="ct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regiones</a:t>
            </a:r>
            <a:r>
              <a:rPr lang="es-BO" sz="1600" dirty="0">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 o partes de interés</a:t>
            </a:r>
            <a:endParaRPr lang="es-BO" sz="1600" dirty="0">
              <a:solidFill>
                <a:schemeClr val="bg2">
                  <a:lumMod val="20000"/>
                  <a:lumOff val="80000"/>
                </a:schemeClr>
              </a:solidFill>
            </a:endParaRPr>
          </a:p>
        </p:txBody>
      </p:sp>
      <p:sp>
        <p:nvSpPr>
          <p:cNvPr id="27" name="CuadroTexto 26">
            <a:extLst>
              <a:ext uri="{FF2B5EF4-FFF2-40B4-BE49-F238E27FC236}">
                <a16:creationId xmlns:a16="http://schemas.microsoft.com/office/drawing/2014/main" id="{C8DD030E-2531-4A5C-8BE2-25AE73F0A242}"/>
              </a:ext>
            </a:extLst>
          </p:cNvPr>
          <p:cNvSpPr txBox="1"/>
          <p:nvPr/>
        </p:nvSpPr>
        <p:spPr>
          <a:xfrm>
            <a:off x="7972064" y="6924860"/>
            <a:ext cx="8351134" cy="861774"/>
          </a:xfrm>
          <a:prstGeom prst="rect">
            <a:avLst/>
          </a:prstGeom>
          <a:noFill/>
        </p:spPr>
        <p:txBody>
          <a:bodyPr wrap="square">
            <a:spAutoFit/>
          </a:bodyPr>
          <a:lstStyle/>
          <a:p>
            <a:pPr algn="ct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machine </a:t>
            </a:r>
            <a:r>
              <a:rPr lang="es-BO" sz="1600" dirty="0" err="1">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learning</a:t>
            </a: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 (aprendizaje automático) y </a:t>
            </a:r>
          </a:p>
          <a:p>
            <a:pPr algn="ct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Deep </a:t>
            </a:r>
            <a:r>
              <a:rPr lang="es-BO" sz="1600" dirty="0" err="1">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learning</a:t>
            </a: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 (aprendizaje profundo), </a:t>
            </a:r>
          </a:p>
          <a:p>
            <a:pPr algn="ct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redes neuronales convolucionales (</a:t>
            </a:r>
            <a:r>
              <a:rPr lang="es-BO" sz="1600" dirty="0" err="1">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CNNs</a:t>
            </a:r>
            <a:r>
              <a:rPr lang="es-BO" sz="1800" dirty="0">
                <a:effectLst/>
                <a:latin typeface="Arial" panose="020B0604020202020204" pitchFamily="34" charset="0"/>
                <a:ea typeface="Calibri" panose="020F0502020204030204" pitchFamily="34" charset="0"/>
                <a:cs typeface="Times New Roman" panose="02020603050405020304" pitchFamily="18" charset="0"/>
              </a:rPr>
              <a:t>),</a:t>
            </a:r>
            <a:endParaRPr lang="es-BO" dirty="0"/>
          </a:p>
        </p:txBody>
      </p:sp>
    </p:spTree>
    <p:extLst>
      <p:ext uri="{BB962C8B-B14F-4D97-AF65-F5344CB8AC3E}">
        <p14:creationId xmlns:p14="http://schemas.microsoft.com/office/powerpoint/2010/main" val="1799831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1083" y="1502846"/>
            <a:ext cx="10328510" cy="1804511"/>
          </a:xfrm>
          <a:prstGeom prst="rect">
            <a:avLst/>
          </a:prstGeom>
          <a:noFill/>
          <a:ln/>
        </p:spPr>
        <p:txBody>
          <a:bodyPr wrap="square" lIns="0" tIns="0" rIns="0" bIns="0" rtlCol="0" anchor="t"/>
          <a:lstStyle/>
          <a:p>
            <a:pPr lvl="3" algn="just">
              <a:spcBef>
                <a:spcPts val="600"/>
              </a:spcBef>
            </a:pPr>
            <a:r>
              <a:rPr lang="es-ES" sz="2400" b="1" kern="1400" dirty="0">
                <a:effectLst/>
                <a:latin typeface="Unbounded" panose="020B0604020202020204" charset="0"/>
                <a:ea typeface="Times New Roman" panose="02020603050405020304" pitchFamily="18" charset="0"/>
                <a:cs typeface="Times New Roman" panose="02020603050405020304" pitchFamily="18" charset="0"/>
              </a:rPr>
              <a:t>Componentes de un Sistema de Visión Artificial</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7" name="CuadroTexto 16">
            <a:extLst>
              <a:ext uri="{FF2B5EF4-FFF2-40B4-BE49-F238E27FC236}">
                <a16:creationId xmlns:a16="http://schemas.microsoft.com/office/drawing/2014/main" id="{599C75DF-06A8-2D9C-EF4B-98D8322CA9F7}"/>
              </a:ext>
            </a:extLst>
          </p:cNvPr>
          <p:cNvSpPr txBox="1"/>
          <p:nvPr/>
        </p:nvSpPr>
        <p:spPr>
          <a:xfrm>
            <a:off x="575926" y="448878"/>
            <a:ext cx="946017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6" name="Shape 1">
            <a:extLst>
              <a:ext uri="{FF2B5EF4-FFF2-40B4-BE49-F238E27FC236}">
                <a16:creationId xmlns:a16="http://schemas.microsoft.com/office/drawing/2014/main" id="{95E5372F-FE11-DE15-6FD8-7373D0E07562}"/>
              </a:ext>
            </a:extLst>
          </p:cNvPr>
          <p:cNvSpPr/>
          <p:nvPr/>
        </p:nvSpPr>
        <p:spPr>
          <a:xfrm>
            <a:off x="624543" y="3981641"/>
            <a:ext cx="13300710" cy="22860"/>
          </a:xfrm>
          <a:prstGeom prst="roundRect">
            <a:avLst>
              <a:gd name="adj" fmla="val 124660"/>
            </a:avLst>
          </a:prstGeom>
          <a:solidFill>
            <a:srgbClr val="49606E"/>
          </a:solidFill>
          <a:ln/>
        </p:spPr>
      </p:sp>
      <p:sp>
        <p:nvSpPr>
          <p:cNvPr id="20" name="Shape 2">
            <a:extLst>
              <a:ext uri="{FF2B5EF4-FFF2-40B4-BE49-F238E27FC236}">
                <a16:creationId xmlns:a16="http://schemas.microsoft.com/office/drawing/2014/main" id="{37E39DFC-3A54-4355-97E9-8F386B450733}"/>
              </a:ext>
            </a:extLst>
          </p:cNvPr>
          <p:cNvSpPr/>
          <p:nvPr/>
        </p:nvSpPr>
        <p:spPr>
          <a:xfrm>
            <a:off x="1865069" y="3282850"/>
            <a:ext cx="22860" cy="664845"/>
          </a:xfrm>
          <a:prstGeom prst="roundRect">
            <a:avLst>
              <a:gd name="adj" fmla="val 124660"/>
            </a:avLst>
          </a:prstGeom>
          <a:solidFill>
            <a:srgbClr val="49606E"/>
          </a:solidFill>
          <a:ln/>
        </p:spPr>
      </p:sp>
      <p:sp>
        <p:nvSpPr>
          <p:cNvPr id="22" name="Shape 3">
            <a:extLst>
              <a:ext uri="{FF2B5EF4-FFF2-40B4-BE49-F238E27FC236}">
                <a16:creationId xmlns:a16="http://schemas.microsoft.com/office/drawing/2014/main" id="{7183BDB8-2C13-F7C4-0BB6-0CED0D712A09}"/>
              </a:ext>
            </a:extLst>
          </p:cNvPr>
          <p:cNvSpPr/>
          <p:nvPr/>
        </p:nvSpPr>
        <p:spPr>
          <a:xfrm>
            <a:off x="1651352" y="3767924"/>
            <a:ext cx="427434" cy="427434"/>
          </a:xfrm>
          <a:prstGeom prst="roundRect">
            <a:avLst>
              <a:gd name="adj" fmla="val 6667"/>
            </a:avLst>
          </a:prstGeom>
          <a:solidFill>
            <a:srgbClr val="304755"/>
          </a:solidFill>
          <a:ln/>
        </p:spPr>
      </p:sp>
      <p:sp>
        <p:nvSpPr>
          <p:cNvPr id="24" name="Text 4">
            <a:extLst>
              <a:ext uri="{FF2B5EF4-FFF2-40B4-BE49-F238E27FC236}">
                <a16:creationId xmlns:a16="http://schemas.microsoft.com/office/drawing/2014/main" id="{7FC92451-7113-EE84-332D-A330464B1B6E}"/>
              </a:ext>
            </a:extLst>
          </p:cNvPr>
          <p:cNvSpPr/>
          <p:nvPr/>
        </p:nvSpPr>
        <p:spPr>
          <a:xfrm>
            <a:off x="1801906" y="3858947"/>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26" name="Text 5">
            <a:extLst>
              <a:ext uri="{FF2B5EF4-FFF2-40B4-BE49-F238E27FC236}">
                <a16:creationId xmlns:a16="http://schemas.microsoft.com/office/drawing/2014/main" id="{1B49D951-3317-948F-8EFC-3E9FE269DB05}"/>
              </a:ext>
            </a:extLst>
          </p:cNvPr>
          <p:cNvSpPr/>
          <p:nvPr/>
        </p:nvSpPr>
        <p:spPr>
          <a:xfrm>
            <a:off x="630330" y="2429542"/>
            <a:ext cx="2595801"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Captura de Imágenes</a:t>
            </a:r>
            <a:endParaRPr lang="en-US" sz="1750" dirty="0">
              <a:solidFill>
                <a:schemeClr val="bg2">
                  <a:lumMod val="20000"/>
                  <a:lumOff val="80000"/>
                </a:schemeClr>
              </a:solidFill>
              <a:latin typeface="Unbounded" panose="020B0604020202020204" charset="0"/>
            </a:endParaRPr>
          </a:p>
        </p:txBody>
      </p:sp>
      <p:sp>
        <p:nvSpPr>
          <p:cNvPr id="29" name="Shape 7">
            <a:extLst>
              <a:ext uri="{FF2B5EF4-FFF2-40B4-BE49-F238E27FC236}">
                <a16:creationId xmlns:a16="http://schemas.microsoft.com/office/drawing/2014/main" id="{5B871581-4DDE-5DD7-98D9-A6BAA972E36F}"/>
              </a:ext>
            </a:extLst>
          </p:cNvPr>
          <p:cNvSpPr/>
          <p:nvPr/>
        </p:nvSpPr>
        <p:spPr>
          <a:xfrm>
            <a:off x="6730940" y="3261298"/>
            <a:ext cx="22860" cy="664845"/>
          </a:xfrm>
          <a:prstGeom prst="roundRect">
            <a:avLst>
              <a:gd name="adj" fmla="val 124660"/>
            </a:avLst>
          </a:prstGeom>
          <a:solidFill>
            <a:srgbClr val="49606E"/>
          </a:solidFill>
          <a:ln/>
        </p:spPr>
      </p:sp>
      <p:sp>
        <p:nvSpPr>
          <p:cNvPr id="30" name="Shape 8">
            <a:extLst>
              <a:ext uri="{FF2B5EF4-FFF2-40B4-BE49-F238E27FC236}">
                <a16:creationId xmlns:a16="http://schemas.microsoft.com/office/drawing/2014/main" id="{EC980C95-1483-B7F2-6013-405998A3513D}"/>
              </a:ext>
            </a:extLst>
          </p:cNvPr>
          <p:cNvSpPr/>
          <p:nvPr/>
        </p:nvSpPr>
        <p:spPr>
          <a:xfrm>
            <a:off x="6540202" y="3767924"/>
            <a:ext cx="427434" cy="427434"/>
          </a:xfrm>
          <a:prstGeom prst="roundRect">
            <a:avLst>
              <a:gd name="adj" fmla="val 6667"/>
            </a:avLst>
          </a:prstGeom>
          <a:solidFill>
            <a:srgbClr val="304755"/>
          </a:solidFill>
          <a:ln/>
        </p:spPr>
      </p:sp>
      <p:sp>
        <p:nvSpPr>
          <p:cNvPr id="31" name="Text 9">
            <a:extLst>
              <a:ext uri="{FF2B5EF4-FFF2-40B4-BE49-F238E27FC236}">
                <a16:creationId xmlns:a16="http://schemas.microsoft.com/office/drawing/2014/main" id="{3691AE0B-D428-FE5D-341B-12F8C85C1DE7}"/>
              </a:ext>
            </a:extLst>
          </p:cNvPr>
          <p:cNvSpPr/>
          <p:nvPr/>
        </p:nvSpPr>
        <p:spPr>
          <a:xfrm>
            <a:off x="6648132" y="3870645"/>
            <a:ext cx="211574"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32" name="Text 10">
            <a:extLst>
              <a:ext uri="{FF2B5EF4-FFF2-40B4-BE49-F238E27FC236}">
                <a16:creationId xmlns:a16="http://schemas.microsoft.com/office/drawing/2014/main" id="{69802890-9FA4-6E28-8B92-885D48B527E3}"/>
              </a:ext>
            </a:extLst>
          </p:cNvPr>
          <p:cNvSpPr/>
          <p:nvPr/>
        </p:nvSpPr>
        <p:spPr>
          <a:xfrm>
            <a:off x="5522931" y="2458370"/>
            <a:ext cx="2889409"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Preprocesamiento de Imágenes</a:t>
            </a:r>
            <a:endParaRPr lang="en-US" sz="1750" dirty="0">
              <a:solidFill>
                <a:schemeClr val="bg2">
                  <a:lumMod val="20000"/>
                  <a:lumOff val="80000"/>
                </a:schemeClr>
              </a:solidFill>
              <a:latin typeface="Unbounded" panose="020B0604020202020204" charset="0"/>
            </a:endParaRPr>
          </a:p>
        </p:txBody>
      </p:sp>
      <p:sp>
        <p:nvSpPr>
          <p:cNvPr id="34" name="Shape 12">
            <a:extLst>
              <a:ext uri="{FF2B5EF4-FFF2-40B4-BE49-F238E27FC236}">
                <a16:creationId xmlns:a16="http://schemas.microsoft.com/office/drawing/2014/main" id="{957E2719-ADF9-FBF8-6A7C-9DFC06924C0A}"/>
              </a:ext>
            </a:extLst>
          </p:cNvPr>
          <p:cNvSpPr/>
          <p:nvPr/>
        </p:nvSpPr>
        <p:spPr>
          <a:xfrm>
            <a:off x="12244913" y="3249704"/>
            <a:ext cx="22860" cy="664845"/>
          </a:xfrm>
          <a:prstGeom prst="roundRect">
            <a:avLst>
              <a:gd name="adj" fmla="val 124660"/>
            </a:avLst>
          </a:prstGeom>
          <a:solidFill>
            <a:srgbClr val="49606E"/>
          </a:solidFill>
          <a:ln/>
        </p:spPr>
      </p:sp>
      <p:sp>
        <p:nvSpPr>
          <p:cNvPr id="35" name="Shape 13">
            <a:extLst>
              <a:ext uri="{FF2B5EF4-FFF2-40B4-BE49-F238E27FC236}">
                <a16:creationId xmlns:a16="http://schemas.microsoft.com/office/drawing/2014/main" id="{FDB4A4EC-6049-2B85-06B2-A404DC3123B4}"/>
              </a:ext>
            </a:extLst>
          </p:cNvPr>
          <p:cNvSpPr/>
          <p:nvPr/>
        </p:nvSpPr>
        <p:spPr>
          <a:xfrm>
            <a:off x="12031196" y="3754808"/>
            <a:ext cx="427434" cy="427434"/>
          </a:xfrm>
          <a:prstGeom prst="roundRect">
            <a:avLst>
              <a:gd name="adj" fmla="val 6667"/>
            </a:avLst>
          </a:prstGeom>
          <a:solidFill>
            <a:srgbClr val="304755"/>
          </a:solidFill>
          <a:ln/>
        </p:spPr>
      </p:sp>
      <p:sp>
        <p:nvSpPr>
          <p:cNvPr id="36" name="Text 14">
            <a:extLst>
              <a:ext uri="{FF2B5EF4-FFF2-40B4-BE49-F238E27FC236}">
                <a16:creationId xmlns:a16="http://schemas.microsoft.com/office/drawing/2014/main" id="{ABB5D621-1921-A821-AD35-2E317FDB2BC9}"/>
              </a:ext>
            </a:extLst>
          </p:cNvPr>
          <p:cNvSpPr/>
          <p:nvPr/>
        </p:nvSpPr>
        <p:spPr>
          <a:xfrm>
            <a:off x="12159962" y="3870645"/>
            <a:ext cx="215622"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3</a:t>
            </a:r>
            <a:endParaRPr lang="en-US" sz="2100" dirty="0"/>
          </a:p>
        </p:txBody>
      </p:sp>
      <p:sp>
        <p:nvSpPr>
          <p:cNvPr id="37" name="Text 15">
            <a:extLst>
              <a:ext uri="{FF2B5EF4-FFF2-40B4-BE49-F238E27FC236}">
                <a16:creationId xmlns:a16="http://schemas.microsoft.com/office/drawing/2014/main" id="{CBFA5965-D0A7-33C8-06CF-A43EDD6A1C4F}"/>
              </a:ext>
            </a:extLst>
          </p:cNvPr>
          <p:cNvSpPr/>
          <p:nvPr/>
        </p:nvSpPr>
        <p:spPr>
          <a:xfrm>
            <a:off x="10297229" y="2460160"/>
            <a:ext cx="3725466"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Segmentación de Imágenes</a:t>
            </a:r>
            <a:endParaRPr lang="en-US" sz="1750" dirty="0">
              <a:solidFill>
                <a:schemeClr val="bg2">
                  <a:lumMod val="20000"/>
                  <a:lumOff val="80000"/>
                </a:schemeClr>
              </a:solidFill>
              <a:latin typeface="Unbounded" panose="020B0604020202020204" charset="0"/>
            </a:endParaRPr>
          </a:p>
        </p:txBody>
      </p:sp>
      <p:sp>
        <p:nvSpPr>
          <p:cNvPr id="52" name="Shape 1">
            <a:extLst>
              <a:ext uri="{FF2B5EF4-FFF2-40B4-BE49-F238E27FC236}">
                <a16:creationId xmlns:a16="http://schemas.microsoft.com/office/drawing/2014/main" id="{130066E6-05D8-B54F-4CB6-A4C1B84D3E05}"/>
              </a:ext>
            </a:extLst>
          </p:cNvPr>
          <p:cNvSpPr/>
          <p:nvPr/>
        </p:nvSpPr>
        <p:spPr>
          <a:xfrm>
            <a:off x="624543" y="5414883"/>
            <a:ext cx="13300710" cy="22860"/>
          </a:xfrm>
          <a:prstGeom prst="roundRect">
            <a:avLst>
              <a:gd name="adj" fmla="val 124660"/>
            </a:avLst>
          </a:prstGeom>
          <a:solidFill>
            <a:srgbClr val="49606E"/>
          </a:solidFill>
          <a:ln/>
        </p:spPr>
      </p:sp>
      <p:sp>
        <p:nvSpPr>
          <p:cNvPr id="53" name="Shape 2">
            <a:extLst>
              <a:ext uri="{FF2B5EF4-FFF2-40B4-BE49-F238E27FC236}">
                <a16:creationId xmlns:a16="http://schemas.microsoft.com/office/drawing/2014/main" id="{400FBA27-D089-25EE-3FEE-E66FDFBEA948}"/>
              </a:ext>
            </a:extLst>
          </p:cNvPr>
          <p:cNvSpPr/>
          <p:nvPr/>
        </p:nvSpPr>
        <p:spPr>
          <a:xfrm>
            <a:off x="1905371" y="5456621"/>
            <a:ext cx="22860" cy="664845"/>
          </a:xfrm>
          <a:prstGeom prst="roundRect">
            <a:avLst>
              <a:gd name="adj" fmla="val 124660"/>
            </a:avLst>
          </a:prstGeom>
          <a:solidFill>
            <a:srgbClr val="49606E"/>
          </a:solidFill>
          <a:ln/>
        </p:spPr>
      </p:sp>
      <p:sp>
        <p:nvSpPr>
          <p:cNvPr id="54" name="Shape 3">
            <a:extLst>
              <a:ext uri="{FF2B5EF4-FFF2-40B4-BE49-F238E27FC236}">
                <a16:creationId xmlns:a16="http://schemas.microsoft.com/office/drawing/2014/main" id="{3484135D-DB77-DC23-F5A6-1752522412F5}"/>
              </a:ext>
            </a:extLst>
          </p:cNvPr>
          <p:cNvSpPr/>
          <p:nvPr/>
        </p:nvSpPr>
        <p:spPr>
          <a:xfrm>
            <a:off x="1691654" y="5233465"/>
            <a:ext cx="427434" cy="427434"/>
          </a:xfrm>
          <a:prstGeom prst="roundRect">
            <a:avLst>
              <a:gd name="adj" fmla="val 6667"/>
            </a:avLst>
          </a:prstGeom>
          <a:solidFill>
            <a:srgbClr val="304755"/>
          </a:solidFill>
          <a:ln/>
        </p:spPr>
      </p:sp>
      <p:sp>
        <p:nvSpPr>
          <p:cNvPr id="55" name="Text 4">
            <a:extLst>
              <a:ext uri="{FF2B5EF4-FFF2-40B4-BE49-F238E27FC236}">
                <a16:creationId xmlns:a16="http://schemas.microsoft.com/office/drawing/2014/main" id="{D2BB9A44-60BE-82CB-D1BE-537368552AAC}"/>
              </a:ext>
            </a:extLst>
          </p:cNvPr>
          <p:cNvSpPr/>
          <p:nvPr/>
        </p:nvSpPr>
        <p:spPr>
          <a:xfrm>
            <a:off x="1842208" y="5347175"/>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4</a:t>
            </a:r>
            <a:endParaRPr lang="en-US" sz="2100" dirty="0"/>
          </a:p>
        </p:txBody>
      </p:sp>
      <p:sp>
        <p:nvSpPr>
          <p:cNvPr id="56" name="Text 5">
            <a:extLst>
              <a:ext uri="{FF2B5EF4-FFF2-40B4-BE49-F238E27FC236}">
                <a16:creationId xmlns:a16="http://schemas.microsoft.com/office/drawing/2014/main" id="{44D5557B-DB02-32A3-8F9C-97854BB9F312}"/>
              </a:ext>
            </a:extLst>
          </p:cNvPr>
          <p:cNvSpPr/>
          <p:nvPr/>
        </p:nvSpPr>
        <p:spPr>
          <a:xfrm>
            <a:off x="821187" y="6632292"/>
            <a:ext cx="2595801"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Extracción de Características</a:t>
            </a:r>
            <a:endParaRPr lang="en-US" sz="1750" dirty="0">
              <a:solidFill>
                <a:schemeClr val="bg2">
                  <a:lumMod val="20000"/>
                  <a:lumOff val="80000"/>
                </a:schemeClr>
              </a:solidFill>
              <a:latin typeface="Unbounded" panose="020B0604020202020204" charset="0"/>
            </a:endParaRPr>
          </a:p>
        </p:txBody>
      </p:sp>
      <p:sp>
        <p:nvSpPr>
          <p:cNvPr id="57" name="Shape 7">
            <a:extLst>
              <a:ext uri="{FF2B5EF4-FFF2-40B4-BE49-F238E27FC236}">
                <a16:creationId xmlns:a16="http://schemas.microsoft.com/office/drawing/2014/main" id="{982FACBF-5352-EFE5-EB2D-D31743C9A070}"/>
              </a:ext>
            </a:extLst>
          </p:cNvPr>
          <p:cNvSpPr/>
          <p:nvPr/>
        </p:nvSpPr>
        <p:spPr>
          <a:xfrm>
            <a:off x="6771242" y="5435069"/>
            <a:ext cx="22860" cy="664845"/>
          </a:xfrm>
          <a:prstGeom prst="roundRect">
            <a:avLst>
              <a:gd name="adj" fmla="val 124660"/>
            </a:avLst>
          </a:prstGeom>
          <a:solidFill>
            <a:srgbClr val="49606E"/>
          </a:solidFill>
          <a:ln/>
        </p:spPr>
      </p:sp>
      <p:sp>
        <p:nvSpPr>
          <p:cNvPr id="58" name="Shape 8">
            <a:extLst>
              <a:ext uri="{FF2B5EF4-FFF2-40B4-BE49-F238E27FC236}">
                <a16:creationId xmlns:a16="http://schemas.microsoft.com/office/drawing/2014/main" id="{6C50EB90-C75A-5360-3D61-E454C898646E}"/>
              </a:ext>
            </a:extLst>
          </p:cNvPr>
          <p:cNvSpPr/>
          <p:nvPr/>
        </p:nvSpPr>
        <p:spPr>
          <a:xfrm>
            <a:off x="6591755" y="5187989"/>
            <a:ext cx="427434" cy="427434"/>
          </a:xfrm>
          <a:prstGeom prst="roundRect">
            <a:avLst>
              <a:gd name="adj" fmla="val 6667"/>
            </a:avLst>
          </a:prstGeom>
          <a:solidFill>
            <a:srgbClr val="304755"/>
          </a:solidFill>
          <a:ln/>
        </p:spPr>
        <p:txBody>
          <a:bodyPr/>
          <a:lstStyle/>
          <a:p>
            <a:endParaRPr lang="es-BO" dirty="0"/>
          </a:p>
        </p:txBody>
      </p:sp>
      <p:sp>
        <p:nvSpPr>
          <p:cNvPr id="59" name="Text 9">
            <a:extLst>
              <a:ext uri="{FF2B5EF4-FFF2-40B4-BE49-F238E27FC236}">
                <a16:creationId xmlns:a16="http://schemas.microsoft.com/office/drawing/2014/main" id="{6AC8EDFA-4FCC-8E70-6CD7-92F12C688FFF}"/>
              </a:ext>
            </a:extLst>
          </p:cNvPr>
          <p:cNvSpPr/>
          <p:nvPr/>
        </p:nvSpPr>
        <p:spPr>
          <a:xfrm>
            <a:off x="6676885" y="5293193"/>
            <a:ext cx="211574"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5</a:t>
            </a:r>
            <a:endParaRPr lang="en-US" sz="2100" dirty="0"/>
          </a:p>
        </p:txBody>
      </p:sp>
      <p:sp>
        <p:nvSpPr>
          <p:cNvPr id="60" name="Text 10">
            <a:extLst>
              <a:ext uri="{FF2B5EF4-FFF2-40B4-BE49-F238E27FC236}">
                <a16:creationId xmlns:a16="http://schemas.microsoft.com/office/drawing/2014/main" id="{DD461B6E-852E-2DD8-7C82-39311D672364}"/>
              </a:ext>
            </a:extLst>
          </p:cNvPr>
          <p:cNvSpPr/>
          <p:nvPr/>
        </p:nvSpPr>
        <p:spPr>
          <a:xfrm>
            <a:off x="5682884" y="6675277"/>
            <a:ext cx="2889409"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Reconocimiento y Clasificación</a:t>
            </a:r>
            <a:endParaRPr lang="en-US" sz="1750" dirty="0">
              <a:solidFill>
                <a:schemeClr val="bg2">
                  <a:lumMod val="20000"/>
                  <a:lumOff val="80000"/>
                </a:schemeClr>
              </a:solidFill>
              <a:latin typeface="Unbounded" panose="020B0604020202020204" charset="0"/>
            </a:endParaRPr>
          </a:p>
        </p:txBody>
      </p:sp>
      <p:sp>
        <p:nvSpPr>
          <p:cNvPr id="61" name="Shape 12">
            <a:extLst>
              <a:ext uri="{FF2B5EF4-FFF2-40B4-BE49-F238E27FC236}">
                <a16:creationId xmlns:a16="http://schemas.microsoft.com/office/drawing/2014/main" id="{D5147E46-18F7-DD14-1C62-724FA013AF3E}"/>
              </a:ext>
            </a:extLst>
          </p:cNvPr>
          <p:cNvSpPr/>
          <p:nvPr/>
        </p:nvSpPr>
        <p:spPr>
          <a:xfrm>
            <a:off x="12285215" y="5423475"/>
            <a:ext cx="22860" cy="664845"/>
          </a:xfrm>
          <a:prstGeom prst="roundRect">
            <a:avLst>
              <a:gd name="adj" fmla="val 124660"/>
            </a:avLst>
          </a:prstGeom>
          <a:solidFill>
            <a:srgbClr val="49606E"/>
          </a:solidFill>
          <a:ln/>
        </p:spPr>
      </p:sp>
      <p:sp>
        <p:nvSpPr>
          <p:cNvPr id="62" name="Shape 13">
            <a:extLst>
              <a:ext uri="{FF2B5EF4-FFF2-40B4-BE49-F238E27FC236}">
                <a16:creationId xmlns:a16="http://schemas.microsoft.com/office/drawing/2014/main" id="{9627317D-B48F-BDE2-6C82-D56FE00E669C}"/>
              </a:ext>
            </a:extLst>
          </p:cNvPr>
          <p:cNvSpPr/>
          <p:nvPr/>
        </p:nvSpPr>
        <p:spPr>
          <a:xfrm>
            <a:off x="12082928" y="5187989"/>
            <a:ext cx="427434" cy="427434"/>
          </a:xfrm>
          <a:prstGeom prst="roundRect">
            <a:avLst>
              <a:gd name="adj" fmla="val 6667"/>
            </a:avLst>
          </a:prstGeom>
          <a:solidFill>
            <a:srgbClr val="304755"/>
          </a:solidFill>
          <a:ln/>
        </p:spPr>
      </p:sp>
      <p:sp>
        <p:nvSpPr>
          <p:cNvPr id="63" name="Text 14">
            <a:extLst>
              <a:ext uri="{FF2B5EF4-FFF2-40B4-BE49-F238E27FC236}">
                <a16:creationId xmlns:a16="http://schemas.microsoft.com/office/drawing/2014/main" id="{B44BAB40-2D8B-5568-DB37-8A77C34936E5}"/>
              </a:ext>
            </a:extLst>
          </p:cNvPr>
          <p:cNvSpPr/>
          <p:nvPr/>
        </p:nvSpPr>
        <p:spPr>
          <a:xfrm>
            <a:off x="12188834" y="5280759"/>
            <a:ext cx="215622"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6</a:t>
            </a:r>
            <a:endParaRPr lang="en-US" sz="2100" dirty="0"/>
          </a:p>
        </p:txBody>
      </p:sp>
      <p:sp>
        <p:nvSpPr>
          <p:cNvPr id="64" name="Text 15">
            <a:extLst>
              <a:ext uri="{FF2B5EF4-FFF2-40B4-BE49-F238E27FC236}">
                <a16:creationId xmlns:a16="http://schemas.microsoft.com/office/drawing/2014/main" id="{CAF046FC-5C07-CD6C-8E07-DD9879A6ADC3}"/>
              </a:ext>
            </a:extLst>
          </p:cNvPr>
          <p:cNvSpPr/>
          <p:nvPr/>
        </p:nvSpPr>
        <p:spPr>
          <a:xfrm>
            <a:off x="10393610" y="6666235"/>
            <a:ext cx="3725466" cy="279321"/>
          </a:xfrm>
          <a:prstGeom prst="rect">
            <a:avLst/>
          </a:prstGeom>
          <a:noFill/>
          <a:ln/>
        </p:spPr>
        <p:txBody>
          <a:bodyPr wrap="none" lIns="0" tIns="0" rIns="0" bIns="0" rtlCol="0" anchor="t"/>
          <a:lstStyle/>
          <a:p>
            <a:pPr marL="0" indent="0" algn="ctr">
              <a:lnSpc>
                <a:spcPts val="2150"/>
              </a:lnSpc>
              <a:buNone/>
            </a:pPr>
            <a:r>
              <a:rPr lang="es-BO" b="1" dirty="0">
                <a:solidFill>
                  <a:schemeClr val="bg2">
                    <a:lumMod val="20000"/>
                    <a:lumOff val="80000"/>
                  </a:schemeClr>
                </a:solidFill>
                <a:latin typeface="Unbounded" panose="020B0604020202020204" charset="0"/>
                <a:ea typeface="Calibri" panose="020F0502020204030204" pitchFamily="34" charset="0"/>
                <a:cs typeface="Times New Roman" panose="02020603050405020304" pitchFamily="18" charset="0"/>
              </a:rPr>
              <a:t>T</a:t>
            </a: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oma de Decisiones y Acción</a:t>
            </a:r>
            <a:endParaRPr lang="en-US" sz="1750" dirty="0">
              <a:solidFill>
                <a:schemeClr val="bg2">
                  <a:lumMod val="20000"/>
                  <a:lumOff val="80000"/>
                </a:schemeClr>
              </a:solidFill>
              <a:latin typeface="Unbounded" panose="020B0604020202020204" charset="0"/>
            </a:endParaRPr>
          </a:p>
        </p:txBody>
      </p:sp>
    </p:spTree>
    <p:extLst>
      <p:ext uri="{BB962C8B-B14F-4D97-AF65-F5344CB8AC3E}">
        <p14:creationId xmlns:p14="http://schemas.microsoft.com/office/powerpoint/2010/main" val="1247289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Visión Artificial. Visión industrial. Visión Artificial aplicada a la  industria">
            <a:extLst>
              <a:ext uri="{FF2B5EF4-FFF2-40B4-BE49-F238E27FC236}">
                <a16:creationId xmlns:a16="http://schemas.microsoft.com/office/drawing/2014/main" id="{A81B3232-A2FE-DCB3-1610-8E48A651FC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450"/>
          <a:stretch/>
        </p:blipFill>
        <p:spPr bwMode="auto">
          <a:xfrm>
            <a:off x="5000932" y="6131861"/>
            <a:ext cx="9629468" cy="2076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s 10 mejores aplicaciones de visión artificial en la industria">
            <a:extLst>
              <a:ext uri="{FF2B5EF4-FFF2-40B4-BE49-F238E27FC236}">
                <a16:creationId xmlns:a16="http://schemas.microsoft.com/office/drawing/2014/main" id="{BD16DF63-165B-CDCD-3FD3-FC78DE3CC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3375"/>
            <a:ext cx="6540109" cy="207622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34F9676-B340-DF90-5434-F9EAD700BBDA}"/>
              </a:ext>
            </a:extLst>
          </p:cNvPr>
          <p:cNvSpPr txBox="1"/>
          <p:nvPr/>
        </p:nvSpPr>
        <p:spPr>
          <a:xfrm>
            <a:off x="468349" y="574685"/>
            <a:ext cx="946017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A1887491-E7FB-70AC-C781-4188D3EA8136}"/>
              </a:ext>
            </a:extLst>
          </p:cNvPr>
          <p:cNvSpPr/>
          <p:nvPr/>
        </p:nvSpPr>
        <p:spPr>
          <a:xfrm>
            <a:off x="-831083" y="1502846"/>
            <a:ext cx="10328510" cy="573379"/>
          </a:xfrm>
          <a:prstGeom prst="rect">
            <a:avLst/>
          </a:prstGeom>
          <a:noFill/>
          <a:ln/>
        </p:spPr>
        <p:txBody>
          <a:bodyPr wrap="square" lIns="0" tIns="0" rIns="0" bIns="0" rtlCol="0" anchor="t"/>
          <a:lstStyle/>
          <a:p>
            <a:pPr lvl="3" algn="just">
              <a:spcBef>
                <a:spcPts val="600"/>
              </a:spcBef>
            </a:pPr>
            <a:r>
              <a:rPr lang="es-ES" sz="2400" b="1" kern="1400" dirty="0">
                <a:effectLst/>
                <a:latin typeface="Unbounded" panose="020B0604020202020204" charset="0"/>
                <a:ea typeface="Times New Roman" panose="02020603050405020304" pitchFamily="18" charset="0"/>
                <a:cs typeface="Times New Roman" panose="02020603050405020304" pitchFamily="18" charset="0"/>
              </a:rPr>
              <a:t>Aplicaciones de la Visión Artificial</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DFCCA3FB-D03F-3FAA-628C-6CF6CF32E869}"/>
              </a:ext>
            </a:extLst>
          </p:cNvPr>
          <p:cNvSpPr/>
          <p:nvPr/>
        </p:nvSpPr>
        <p:spPr>
          <a:xfrm>
            <a:off x="617517" y="2372853"/>
            <a:ext cx="411599" cy="411599"/>
          </a:xfrm>
          <a:prstGeom prst="roundRect">
            <a:avLst>
              <a:gd name="adj" fmla="val 8573"/>
            </a:avLst>
          </a:prstGeom>
          <a:solidFill>
            <a:srgbClr val="304755"/>
          </a:solidFill>
          <a:ln/>
        </p:spPr>
      </p:sp>
      <p:sp>
        <p:nvSpPr>
          <p:cNvPr id="5" name="Shape 1">
            <a:extLst>
              <a:ext uri="{FF2B5EF4-FFF2-40B4-BE49-F238E27FC236}">
                <a16:creationId xmlns:a16="http://schemas.microsoft.com/office/drawing/2014/main" id="{CBD46929-0DF6-F984-DAA3-96D09758BB96}"/>
              </a:ext>
            </a:extLst>
          </p:cNvPr>
          <p:cNvSpPr/>
          <p:nvPr/>
        </p:nvSpPr>
        <p:spPr>
          <a:xfrm>
            <a:off x="617517" y="3501416"/>
            <a:ext cx="411599" cy="411599"/>
          </a:xfrm>
          <a:prstGeom prst="roundRect">
            <a:avLst>
              <a:gd name="adj" fmla="val 8573"/>
            </a:avLst>
          </a:prstGeom>
          <a:solidFill>
            <a:srgbClr val="304755"/>
          </a:solidFill>
          <a:ln/>
        </p:spPr>
      </p:sp>
      <p:sp>
        <p:nvSpPr>
          <p:cNvPr id="6" name="Shape 1">
            <a:extLst>
              <a:ext uri="{FF2B5EF4-FFF2-40B4-BE49-F238E27FC236}">
                <a16:creationId xmlns:a16="http://schemas.microsoft.com/office/drawing/2014/main" id="{A816A991-2217-3B98-857D-41056B10BD85}"/>
              </a:ext>
            </a:extLst>
          </p:cNvPr>
          <p:cNvSpPr/>
          <p:nvPr/>
        </p:nvSpPr>
        <p:spPr>
          <a:xfrm>
            <a:off x="617517" y="4651494"/>
            <a:ext cx="411599" cy="411599"/>
          </a:xfrm>
          <a:prstGeom prst="roundRect">
            <a:avLst>
              <a:gd name="adj" fmla="val 8573"/>
            </a:avLst>
          </a:prstGeom>
          <a:solidFill>
            <a:srgbClr val="304755"/>
          </a:solidFill>
          <a:ln/>
        </p:spPr>
      </p:sp>
      <p:sp>
        <p:nvSpPr>
          <p:cNvPr id="7" name="Shape 1">
            <a:extLst>
              <a:ext uri="{FF2B5EF4-FFF2-40B4-BE49-F238E27FC236}">
                <a16:creationId xmlns:a16="http://schemas.microsoft.com/office/drawing/2014/main" id="{D074A5A7-F994-F72D-4143-F71BFDB7E29F}"/>
              </a:ext>
            </a:extLst>
          </p:cNvPr>
          <p:cNvSpPr/>
          <p:nvPr/>
        </p:nvSpPr>
        <p:spPr>
          <a:xfrm>
            <a:off x="7579118" y="2383009"/>
            <a:ext cx="411599" cy="411599"/>
          </a:xfrm>
          <a:prstGeom prst="roundRect">
            <a:avLst>
              <a:gd name="adj" fmla="val 8573"/>
            </a:avLst>
          </a:prstGeom>
          <a:solidFill>
            <a:srgbClr val="304755"/>
          </a:solidFill>
          <a:ln/>
        </p:spPr>
      </p:sp>
      <p:sp>
        <p:nvSpPr>
          <p:cNvPr id="8" name="Shape 1">
            <a:extLst>
              <a:ext uri="{FF2B5EF4-FFF2-40B4-BE49-F238E27FC236}">
                <a16:creationId xmlns:a16="http://schemas.microsoft.com/office/drawing/2014/main" id="{035ACD8A-7D11-B87C-380D-1ABCE06526B0}"/>
              </a:ext>
            </a:extLst>
          </p:cNvPr>
          <p:cNvSpPr/>
          <p:nvPr/>
        </p:nvSpPr>
        <p:spPr>
          <a:xfrm>
            <a:off x="7579119" y="3497401"/>
            <a:ext cx="411599" cy="411599"/>
          </a:xfrm>
          <a:prstGeom prst="roundRect">
            <a:avLst>
              <a:gd name="adj" fmla="val 8573"/>
            </a:avLst>
          </a:prstGeom>
          <a:solidFill>
            <a:srgbClr val="304755"/>
          </a:solidFill>
          <a:ln/>
        </p:spPr>
      </p:sp>
      <p:sp>
        <p:nvSpPr>
          <p:cNvPr id="9" name="Shape 1">
            <a:extLst>
              <a:ext uri="{FF2B5EF4-FFF2-40B4-BE49-F238E27FC236}">
                <a16:creationId xmlns:a16="http://schemas.microsoft.com/office/drawing/2014/main" id="{31590099-3B7C-7AF2-5C86-CBFEDACEC682}"/>
              </a:ext>
            </a:extLst>
          </p:cNvPr>
          <p:cNvSpPr/>
          <p:nvPr/>
        </p:nvSpPr>
        <p:spPr>
          <a:xfrm>
            <a:off x="7579119" y="4651494"/>
            <a:ext cx="411599" cy="411599"/>
          </a:xfrm>
          <a:prstGeom prst="roundRect">
            <a:avLst>
              <a:gd name="adj" fmla="val 8573"/>
            </a:avLst>
          </a:prstGeom>
          <a:solidFill>
            <a:srgbClr val="304755"/>
          </a:solidFill>
          <a:ln/>
        </p:spPr>
      </p:sp>
      <p:sp>
        <p:nvSpPr>
          <p:cNvPr id="11" name="CuadroTexto 10">
            <a:extLst>
              <a:ext uri="{FF2B5EF4-FFF2-40B4-BE49-F238E27FC236}">
                <a16:creationId xmlns:a16="http://schemas.microsoft.com/office/drawing/2014/main" id="{DF3870F7-D16A-93DB-7D8F-A4FFB5E3EED1}"/>
              </a:ext>
            </a:extLst>
          </p:cNvPr>
          <p:cNvSpPr txBox="1"/>
          <p:nvPr/>
        </p:nvSpPr>
        <p:spPr>
          <a:xfrm>
            <a:off x="1239818" y="2360457"/>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Reconocimiento Facial</a:t>
            </a:r>
            <a:endParaRPr lang="es-BO" sz="2000" dirty="0">
              <a:latin typeface="Cabin" panose="020B0803050202020004" pitchFamily="34" charset="0"/>
            </a:endParaRPr>
          </a:p>
        </p:txBody>
      </p:sp>
      <p:sp>
        <p:nvSpPr>
          <p:cNvPr id="13" name="CuadroTexto 12">
            <a:extLst>
              <a:ext uri="{FF2B5EF4-FFF2-40B4-BE49-F238E27FC236}">
                <a16:creationId xmlns:a16="http://schemas.microsoft.com/office/drawing/2014/main" id="{FEF36977-E19D-DDB2-C66E-355032DE6D27}"/>
              </a:ext>
            </a:extLst>
          </p:cNvPr>
          <p:cNvSpPr txBox="1"/>
          <p:nvPr/>
        </p:nvSpPr>
        <p:spPr>
          <a:xfrm>
            <a:off x="8307592" y="2347621"/>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Robótica</a:t>
            </a:r>
            <a:endParaRPr lang="es-BO" sz="2000" dirty="0">
              <a:latin typeface="Cabin" panose="020B0803050202020004" pitchFamily="34" charset="0"/>
            </a:endParaRPr>
          </a:p>
        </p:txBody>
      </p:sp>
      <p:sp>
        <p:nvSpPr>
          <p:cNvPr id="14" name="CuadroTexto 13">
            <a:extLst>
              <a:ext uri="{FF2B5EF4-FFF2-40B4-BE49-F238E27FC236}">
                <a16:creationId xmlns:a16="http://schemas.microsoft.com/office/drawing/2014/main" id="{949DFE7D-2587-E565-F204-53AF7C9BC2A6}"/>
              </a:ext>
            </a:extLst>
          </p:cNvPr>
          <p:cNvSpPr txBox="1"/>
          <p:nvPr/>
        </p:nvSpPr>
        <p:spPr>
          <a:xfrm>
            <a:off x="1237658" y="4575494"/>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Medicina</a:t>
            </a:r>
            <a:endParaRPr lang="es-BO" sz="2000" dirty="0">
              <a:latin typeface="Cabin" panose="020B0803050202020004" pitchFamily="34" charset="0"/>
            </a:endParaRPr>
          </a:p>
        </p:txBody>
      </p:sp>
      <p:sp>
        <p:nvSpPr>
          <p:cNvPr id="15" name="CuadroTexto 14">
            <a:extLst>
              <a:ext uri="{FF2B5EF4-FFF2-40B4-BE49-F238E27FC236}">
                <a16:creationId xmlns:a16="http://schemas.microsoft.com/office/drawing/2014/main" id="{18247DB4-11DC-AD10-D3E6-7F72B21E6368}"/>
              </a:ext>
            </a:extLst>
          </p:cNvPr>
          <p:cNvSpPr txBox="1"/>
          <p:nvPr/>
        </p:nvSpPr>
        <p:spPr>
          <a:xfrm>
            <a:off x="1237658" y="3542995"/>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Vehículos Autónomos</a:t>
            </a:r>
            <a:endParaRPr lang="es-BO" sz="2000" dirty="0">
              <a:latin typeface="Cabin" panose="020B0803050202020004" pitchFamily="34" charset="0"/>
            </a:endParaRPr>
          </a:p>
        </p:txBody>
      </p:sp>
      <p:sp>
        <p:nvSpPr>
          <p:cNvPr id="16" name="CuadroTexto 15">
            <a:extLst>
              <a:ext uri="{FF2B5EF4-FFF2-40B4-BE49-F238E27FC236}">
                <a16:creationId xmlns:a16="http://schemas.microsoft.com/office/drawing/2014/main" id="{17F2715E-FFC8-84DB-BADF-0FDFC5629D0C}"/>
              </a:ext>
            </a:extLst>
          </p:cNvPr>
          <p:cNvSpPr txBox="1"/>
          <p:nvPr/>
        </p:nvSpPr>
        <p:spPr>
          <a:xfrm>
            <a:off x="8307592" y="3497401"/>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Inspección Industrial</a:t>
            </a:r>
            <a:endParaRPr lang="es-BO" sz="2000" dirty="0">
              <a:latin typeface="Cabin" panose="020B0803050202020004" pitchFamily="34" charset="0"/>
            </a:endParaRPr>
          </a:p>
        </p:txBody>
      </p:sp>
      <p:sp>
        <p:nvSpPr>
          <p:cNvPr id="17" name="CuadroTexto 16">
            <a:extLst>
              <a:ext uri="{FF2B5EF4-FFF2-40B4-BE49-F238E27FC236}">
                <a16:creationId xmlns:a16="http://schemas.microsoft.com/office/drawing/2014/main" id="{603DDF11-51FA-6F0A-D60A-2C248A217E3F}"/>
              </a:ext>
            </a:extLst>
          </p:cNvPr>
          <p:cNvSpPr txBox="1"/>
          <p:nvPr/>
        </p:nvSpPr>
        <p:spPr>
          <a:xfrm>
            <a:off x="8307592" y="4637373"/>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Reconocimiento de Texto</a:t>
            </a:r>
            <a:endParaRPr lang="es-BO" sz="2000" dirty="0">
              <a:latin typeface="Cabin" panose="020B0803050202020004" pitchFamily="34" charset="0"/>
            </a:endParaRPr>
          </a:p>
        </p:txBody>
      </p:sp>
    </p:spTree>
    <p:extLst>
      <p:ext uri="{BB962C8B-B14F-4D97-AF65-F5344CB8AC3E}">
        <p14:creationId xmlns:p14="http://schemas.microsoft.com/office/powerpoint/2010/main" val="361633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11DEDC3-3C9B-7FDC-B224-D32D023136A0}"/>
              </a:ext>
            </a:extLst>
          </p:cNvPr>
          <p:cNvSpPr txBox="1"/>
          <p:nvPr/>
        </p:nvSpPr>
        <p:spPr>
          <a:xfrm>
            <a:off x="468349" y="296765"/>
            <a:ext cx="946017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0C19A129-785E-99EB-6931-BC4DE6F94922}"/>
              </a:ext>
            </a:extLst>
          </p:cNvPr>
          <p:cNvSpPr/>
          <p:nvPr/>
        </p:nvSpPr>
        <p:spPr>
          <a:xfrm>
            <a:off x="-831083" y="1341481"/>
            <a:ext cx="10328510" cy="573379"/>
          </a:xfrm>
          <a:prstGeom prst="rect">
            <a:avLst/>
          </a:prstGeom>
          <a:noFill/>
          <a:ln/>
        </p:spPr>
        <p:txBody>
          <a:bodyPr wrap="square" lIns="0" tIns="0" rIns="0" bIns="0" rtlCol="0" anchor="t"/>
          <a:lstStyle/>
          <a:p>
            <a:pPr lvl="3" algn="just">
              <a:spcBef>
                <a:spcPts val="600"/>
              </a:spcBef>
            </a:pPr>
            <a:r>
              <a:rPr lang="es-ES" sz="2400" b="1" kern="1400" dirty="0" err="1">
                <a:latin typeface="Unbounded" panose="020B0604020202020204" charset="0"/>
                <a:ea typeface="Times New Roman" panose="02020603050405020304" pitchFamily="18" charset="0"/>
                <a:cs typeface="Times New Roman" panose="02020603050405020304" pitchFamily="18" charset="0"/>
              </a:rPr>
              <a:t>Librerias</a:t>
            </a:r>
            <a:r>
              <a:rPr lang="es-ES" sz="2400" b="1" kern="1400" dirty="0">
                <a:latin typeface="Unbounded" panose="020B0604020202020204" charset="0"/>
                <a:ea typeface="Times New Roman" panose="02020603050405020304" pitchFamily="18" charset="0"/>
                <a:cs typeface="Times New Roman" panose="02020603050405020304" pitchFamily="18" charset="0"/>
              </a:rPr>
              <a:t> de Python</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0" name="Shape 1">
            <a:extLst>
              <a:ext uri="{FF2B5EF4-FFF2-40B4-BE49-F238E27FC236}">
                <a16:creationId xmlns:a16="http://schemas.microsoft.com/office/drawing/2014/main" id="{903D061D-438C-A2B8-6F42-DD054DA89916}"/>
              </a:ext>
            </a:extLst>
          </p:cNvPr>
          <p:cNvSpPr/>
          <p:nvPr/>
        </p:nvSpPr>
        <p:spPr>
          <a:xfrm>
            <a:off x="6363422" y="1341481"/>
            <a:ext cx="3658553" cy="2025372"/>
          </a:xfrm>
          <a:prstGeom prst="roundRect">
            <a:avLst>
              <a:gd name="adj" fmla="val 1691"/>
            </a:avLst>
          </a:prstGeom>
          <a:solidFill>
            <a:srgbClr val="304755"/>
          </a:solidFill>
          <a:ln/>
        </p:spPr>
      </p:sp>
      <p:sp>
        <p:nvSpPr>
          <p:cNvPr id="11" name="Text 2">
            <a:extLst>
              <a:ext uri="{FF2B5EF4-FFF2-40B4-BE49-F238E27FC236}">
                <a16:creationId xmlns:a16="http://schemas.microsoft.com/office/drawing/2014/main" id="{F7A371A5-4F7E-D17B-9448-13DD1A98854D}"/>
              </a:ext>
            </a:extLst>
          </p:cNvPr>
          <p:cNvSpPr/>
          <p:nvPr/>
        </p:nvSpPr>
        <p:spPr>
          <a:xfrm>
            <a:off x="6591783" y="1569843"/>
            <a:ext cx="2686764" cy="335875"/>
          </a:xfrm>
          <a:prstGeom prst="rect">
            <a:avLst/>
          </a:prstGeom>
          <a:noFill/>
          <a:ln/>
        </p:spPr>
        <p:txBody>
          <a:bodyPr wrap="none" lIns="0" tIns="0" rIns="0" bIns="0" rtlCol="0" anchor="t"/>
          <a:lstStyle/>
          <a:p>
            <a:pPr>
              <a:lnSpc>
                <a:spcPts val="2600"/>
              </a:lnSpc>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Cv2 (</a:t>
            </a: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OpenCV</a:t>
            </a: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 </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a:p>
            <a:pPr marL="0" indent="0">
              <a:lnSpc>
                <a:spcPts val="2600"/>
              </a:lnSpc>
              <a:buNone/>
            </a:pPr>
            <a:endParaRPr lang="en-US" sz="2100" dirty="0"/>
          </a:p>
        </p:txBody>
      </p:sp>
      <p:sp>
        <p:nvSpPr>
          <p:cNvPr id="12" name="Text 3">
            <a:extLst>
              <a:ext uri="{FF2B5EF4-FFF2-40B4-BE49-F238E27FC236}">
                <a16:creationId xmlns:a16="http://schemas.microsoft.com/office/drawing/2014/main" id="{7A105FD8-22FA-8AB8-7B22-121EB59D15C1}"/>
              </a:ext>
            </a:extLst>
          </p:cNvPr>
          <p:cNvSpPr/>
          <p:nvPr/>
        </p:nvSpPr>
        <p:spPr>
          <a:xfrm>
            <a:off x="6591783" y="2042640"/>
            <a:ext cx="3201829" cy="1095851"/>
          </a:xfrm>
          <a:prstGeom prst="rect">
            <a:avLst/>
          </a:prstGeom>
          <a:noFill/>
          <a:ln/>
        </p:spPr>
        <p:txBody>
          <a:bodyPr wrap="square" lIns="0" tIns="0" rIns="0" bIns="0" rtlCol="0" anchor="t"/>
          <a:lstStyle/>
          <a:p>
            <a:pPr marL="0" indent="0">
              <a:lnSpc>
                <a:spcPts val="2850"/>
              </a:lnSpc>
              <a:buNone/>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librería de computación visual para el procesamiento de imágenes en Python</a:t>
            </a:r>
            <a:endParaRPr lang="en-US" sz="1750" dirty="0">
              <a:solidFill>
                <a:srgbClr val="D1DDFB"/>
              </a:solidFill>
              <a:latin typeface="Cabin" panose="020B0803050202020004" pitchFamily="34" charset="0"/>
            </a:endParaRPr>
          </a:p>
        </p:txBody>
      </p:sp>
      <p:sp>
        <p:nvSpPr>
          <p:cNvPr id="13" name="Shape 4">
            <a:extLst>
              <a:ext uri="{FF2B5EF4-FFF2-40B4-BE49-F238E27FC236}">
                <a16:creationId xmlns:a16="http://schemas.microsoft.com/office/drawing/2014/main" id="{F0A8A19C-F578-1CED-8286-8AF4C49286CF}"/>
              </a:ext>
            </a:extLst>
          </p:cNvPr>
          <p:cNvSpPr/>
          <p:nvPr/>
        </p:nvSpPr>
        <p:spPr>
          <a:xfrm>
            <a:off x="10250336" y="1341481"/>
            <a:ext cx="3658553" cy="2025372"/>
          </a:xfrm>
          <a:prstGeom prst="roundRect">
            <a:avLst>
              <a:gd name="adj" fmla="val 1691"/>
            </a:avLst>
          </a:prstGeom>
          <a:solidFill>
            <a:srgbClr val="304755"/>
          </a:solidFill>
          <a:ln/>
        </p:spPr>
      </p:sp>
      <p:sp>
        <p:nvSpPr>
          <p:cNvPr id="14" name="Text 5">
            <a:extLst>
              <a:ext uri="{FF2B5EF4-FFF2-40B4-BE49-F238E27FC236}">
                <a16:creationId xmlns:a16="http://schemas.microsoft.com/office/drawing/2014/main" id="{90BC6F9D-0F83-7C1A-BD76-ACC2E9ECC392}"/>
              </a:ext>
            </a:extLst>
          </p:cNvPr>
          <p:cNvSpPr/>
          <p:nvPr/>
        </p:nvSpPr>
        <p:spPr>
          <a:xfrm>
            <a:off x="10478698" y="1569843"/>
            <a:ext cx="2686764" cy="335875"/>
          </a:xfrm>
          <a:prstGeom prst="rect">
            <a:avLst/>
          </a:prstGeom>
          <a:noFill/>
          <a:ln/>
        </p:spPr>
        <p:txBody>
          <a:bodyPr wrap="none" lIns="0" tIns="0" rIns="0" bIns="0" rtlCol="0" anchor="t"/>
          <a:lstStyle/>
          <a:p>
            <a:pPr marL="0" indent="0">
              <a:lnSpc>
                <a:spcPts val="2600"/>
              </a:lnSpc>
              <a:buNone/>
            </a:pPr>
            <a:r>
              <a:rPr lang="es-BO" sz="2000" dirty="0" err="1">
                <a:effectLst/>
                <a:latin typeface="Unbounded" panose="020B0604020202020204" charset="0"/>
                <a:ea typeface="Calibri" panose="020F0502020204030204" pitchFamily="34" charset="0"/>
                <a:cs typeface="Times New Roman" panose="02020603050405020304" pitchFamily="18" charset="0"/>
              </a:rPr>
              <a:t>Mediapipe</a:t>
            </a:r>
            <a:endParaRPr lang="en-US" sz="2000" dirty="0">
              <a:latin typeface="Unbounded" panose="020B0604020202020204" charset="0"/>
            </a:endParaRPr>
          </a:p>
        </p:txBody>
      </p:sp>
      <p:sp>
        <p:nvSpPr>
          <p:cNvPr id="15" name="Text 6">
            <a:extLst>
              <a:ext uri="{FF2B5EF4-FFF2-40B4-BE49-F238E27FC236}">
                <a16:creationId xmlns:a16="http://schemas.microsoft.com/office/drawing/2014/main" id="{DB05DB6C-BD2A-3D48-4A28-ED9CF205E398}"/>
              </a:ext>
            </a:extLst>
          </p:cNvPr>
          <p:cNvSpPr/>
          <p:nvPr/>
        </p:nvSpPr>
        <p:spPr>
          <a:xfrm>
            <a:off x="10478698" y="1918027"/>
            <a:ext cx="3430191" cy="730568"/>
          </a:xfrm>
          <a:prstGeom prst="rect">
            <a:avLst/>
          </a:prstGeom>
          <a:noFill/>
          <a:ln/>
        </p:spPr>
        <p:txBody>
          <a:bodyPr wrap="square" lIns="0" tIns="0" rIns="0" bIns="0" rtlCol="0" anchor="t"/>
          <a:lstStyle/>
          <a:p>
            <a:pPr marL="0" indent="0">
              <a:lnSpc>
                <a:spcPts val="2850"/>
              </a:lnSpc>
              <a:buNone/>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Es un entorno de código abierto para construir aplicaciones que realicen inferencia de visión por computadora </a:t>
            </a:r>
            <a:endParaRPr lang="en-US" sz="1750" dirty="0">
              <a:solidFill>
                <a:srgbClr val="D1DDFB"/>
              </a:solidFill>
              <a:latin typeface="Cabin" panose="020B0803050202020004" pitchFamily="34" charset="0"/>
            </a:endParaRPr>
          </a:p>
        </p:txBody>
      </p:sp>
      <p:sp>
        <p:nvSpPr>
          <p:cNvPr id="16" name="Shape 7">
            <a:extLst>
              <a:ext uri="{FF2B5EF4-FFF2-40B4-BE49-F238E27FC236}">
                <a16:creationId xmlns:a16="http://schemas.microsoft.com/office/drawing/2014/main" id="{A193048D-00AD-EB45-591B-3E4470672110}"/>
              </a:ext>
            </a:extLst>
          </p:cNvPr>
          <p:cNvSpPr/>
          <p:nvPr/>
        </p:nvSpPr>
        <p:spPr>
          <a:xfrm>
            <a:off x="6363422" y="3595215"/>
            <a:ext cx="3658553" cy="2025372"/>
          </a:xfrm>
          <a:prstGeom prst="roundRect">
            <a:avLst>
              <a:gd name="adj" fmla="val 1691"/>
            </a:avLst>
          </a:prstGeom>
          <a:solidFill>
            <a:srgbClr val="304755"/>
          </a:solidFill>
          <a:ln/>
        </p:spPr>
      </p:sp>
      <p:sp>
        <p:nvSpPr>
          <p:cNvPr id="17" name="Text 8">
            <a:extLst>
              <a:ext uri="{FF2B5EF4-FFF2-40B4-BE49-F238E27FC236}">
                <a16:creationId xmlns:a16="http://schemas.microsoft.com/office/drawing/2014/main" id="{7BA49269-AC20-2756-AFE0-2B396EC5D9CA}"/>
              </a:ext>
            </a:extLst>
          </p:cNvPr>
          <p:cNvSpPr/>
          <p:nvPr/>
        </p:nvSpPr>
        <p:spPr>
          <a:xfrm>
            <a:off x="6591783" y="3823577"/>
            <a:ext cx="3164800" cy="335875"/>
          </a:xfrm>
          <a:prstGeom prst="rect">
            <a:avLst/>
          </a:prstGeom>
          <a:noFill/>
          <a:ln/>
        </p:spPr>
        <p:txBody>
          <a:bodyPr wrap="none" lIns="0" tIns="0" rIns="0" bIns="0" rtlCol="0" anchor="t"/>
          <a:lstStyle/>
          <a:p>
            <a:pPr marL="0" indent="0">
              <a:lnSpc>
                <a:spcPts val="2600"/>
              </a:lnSpc>
              <a:buNone/>
            </a:pPr>
            <a:r>
              <a:rPr lang="es-BO" sz="2000" dirty="0" err="1">
                <a:effectLst/>
                <a:latin typeface="Unbounded" panose="020B0604020202020204" charset="0"/>
                <a:ea typeface="Calibri" panose="020F0502020204030204" pitchFamily="34" charset="0"/>
                <a:cs typeface="Times New Roman" panose="02020603050405020304" pitchFamily="18" charset="0"/>
              </a:rPr>
              <a:t>TKinter</a:t>
            </a:r>
            <a:endParaRPr lang="en-US" sz="2000" dirty="0">
              <a:latin typeface="Unbounded" panose="020B0604020202020204" charset="0"/>
            </a:endParaRPr>
          </a:p>
        </p:txBody>
      </p:sp>
      <p:sp>
        <p:nvSpPr>
          <p:cNvPr id="18" name="Text 9">
            <a:extLst>
              <a:ext uri="{FF2B5EF4-FFF2-40B4-BE49-F238E27FC236}">
                <a16:creationId xmlns:a16="http://schemas.microsoft.com/office/drawing/2014/main" id="{2F97E0E3-9393-9D59-7218-E96F1C924474}"/>
              </a:ext>
            </a:extLst>
          </p:cNvPr>
          <p:cNvSpPr/>
          <p:nvPr/>
        </p:nvSpPr>
        <p:spPr>
          <a:xfrm>
            <a:off x="6591783" y="4272357"/>
            <a:ext cx="3509648" cy="1095851"/>
          </a:xfrm>
          <a:prstGeom prst="rect">
            <a:avLst/>
          </a:prstGeom>
          <a:noFill/>
          <a:ln/>
        </p:spPr>
        <p:txBody>
          <a:bodyPr wrap="square" lIns="0" tIns="0" rIns="0" bIns="0" rtlCol="0" anchor="t"/>
          <a:lstStyle/>
          <a:p>
            <a:pPr marL="0" indent="0">
              <a:lnSpc>
                <a:spcPts val="2850"/>
              </a:lnSpc>
              <a:buNone/>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Esta librería proporciona soluciones para el posicionamiento de interfaces graficas </a:t>
            </a:r>
            <a:endParaRPr lang="en-US" sz="1750" dirty="0">
              <a:solidFill>
                <a:srgbClr val="D1DDFB"/>
              </a:solidFill>
              <a:latin typeface="Cabin" panose="020B0803050202020004" pitchFamily="34" charset="0"/>
            </a:endParaRPr>
          </a:p>
        </p:txBody>
      </p:sp>
      <p:sp>
        <p:nvSpPr>
          <p:cNvPr id="19" name="Shape 10">
            <a:extLst>
              <a:ext uri="{FF2B5EF4-FFF2-40B4-BE49-F238E27FC236}">
                <a16:creationId xmlns:a16="http://schemas.microsoft.com/office/drawing/2014/main" id="{2815C6E5-E3EB-6581-0B4E-A809E577974A}"/>
              </a:ext>
            </a:extLst>
          </p:cNvPr>
          <p:cNvSpPr/>
          <p:nvPr/>
        </p:nvSpPr>
        <p:spPr>
          <a:xfrm>
            <a:off x="10250336" y="3595215"/>
            <a:ext cx="3658553" cy="4203144"/>
          </a:xfrm>
          <a:prstGeom prst="roundRect">
            <a:avLst>
              <a:gd name="adj" fmla="val 1691"/>
            </a:avLst>
          </a:prstGeom>
          <a:solidFill>
            <a:srgbClr val="304755"/>
          </a:solidFill>
          <a:ln/>
        </p:spPr>
      </p:sp>
      <p:sp>
        <p:nvSpPr>
          <p:cNvPr id="20" name="Text 11">
            <a:extLst>
              <a:ext uri="{FF2B5EF4-FFF2-40B4-BE49-F238E27FC236}">
                <a16:creationId xmlns:a16="http://schemas.microsoft.com/office/drawing/2014/main" id="{B183F658-6407-25C8-F8E2-3D055722B77B}"/>
              </a:ext>
            </a:extLst>
          </p:cNvPr>
          <p:cNvSpPr/>
          <p:nvPr/>
        </p:nvSpPr>
        <p:spPr>
          <a:xfrm>
            <a:off x="10478698" y="3823577"/>
            <a:ext cx="2686764" cy="335875"/>
          </a:xfrm>
          <a:prstGeom prst="rect">
            <a:avLst/>
          </a:prstGeom>
          <a:noFill/>
          <a:ln/>
        </p:spPr>
        <p:txBody>
          <a:bodyPr wrap="none" lIns="0" tIns="0" rIns="0" bIns="0" rtlCol="0" anchor="t"/>
          <a:lstStyle/>
          <a:p>
            <a:pPr>
              <a:lnSpc>
                <a:spcPts val="2600"/>
              </a:lnSpc>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PIL</a:t>
            </a: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Pillow</a:t>
            </a: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 </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a:p>
            <a:pPr marL="0" indent="0">
              <a:lnSpc>
                <a:spcPts val="2600"/>
              </a:lnSpc>
              <a:buNone/>
            </a:pPr>
            <a:endParaRPr lang="en-US" sz="2100" dirty="0"/>
          </a:p>
        </p:txBody>
      </p:sp>
      <p:sp>
        <p:nvSpPr>
          <p:cNvPr id="21" name="Text 12">
            <a:extLst>
              <a:ext uri="{FF2B5EF4-FFF2-40B4-BE49-F238E27FC236}">
                <a16:creationId xmlns:a16="http://schemas.microsoft.com/office/drawing/2014/main" id="{C1463360-1B56-A6FC-6113-9C809023896B}"/>
              </a:ext>
            </a:extLst>
          </p:cNvPr>
          <p:cNvSpPr/>
          <p:nvPr/>
        </p:nvSpPr>
        <p:spPr>
          <a:xfrm>
            <a:off x="10478698" y="4296374"/>
            <a:ext cx="3201829" cy="730568"/>
          </a:xfrm>
          <a:prstGeom prst="rect">
            <a:avLst/>
          </a:prstGeom>
          <a:noFill/>
          <a:ln/>
        </p:spPr>
        <p:txBody>
          <a:bodyPr wrap="square" lIns="0" tIns="0" rIns="0" bIns="0" rtlCol="0" anchor="t"/>
          <a:lstStyle/>
          <a:p>
            <a:pPr marL="0" indent="0">
              <a:lnSpc>
                <a:spcPts val="2850"/>
              </a:lnSpc>
              <a:buNone/>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biblioteca de procesamiento de imágenes en Python</a:t>
            </a:r>
          </a:p>
          <a:p>
            <a:pPr marL="342900" lvl="0" indent="-342900" algn="just">
              <a:lnSpc>
                <a:spcPct val="115000"/>
              </a:lnSpc>
              <a:spcBef>
                <a:spcPts val="600"/>
              </a:spcBef>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Cargar imágenes desde archivos.</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Modificar el tamaño y la resolución de una imagen.</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Aplicar filtros y efectos a las imágenes.</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Realizar operaciones de recorte y rotación.</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Guardar imágenes en diferentes formatos, como JPEG, PNG, BMP,</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0" indent="0">
              <a:lnSpc>
                <a:spcPts val="2850"/>
              </a:lnSpc>
              <a:buNone/>
            </a:pPr>
            <a:endParaRPr lang="en-US" sz="1750" dirty="0">
              <a:solidFill>
                <a:srgbClr val="D1DDFB"/>
              </a:solidFill>
              <a:latin typeface="Cabin" panose="020B0803050202020004" pitchFamily="34" charset="0"/>
            </a:endParaRPr>
          </a:p>
        </p:txBody>
      </p:sp>
      <p:sp>
        <p:nvSpPr>
          <p:cNvPr id="22" name="Shape 7">
            <a:extLst>
              <a:ext uri="{FF2B5EF4-FFF2-40B4-BE49-F238E27FC236}">
                <a16:creationId xmlns:a16="http://schemas.microsoft.com/office/drawing/2014/main" id="{F6A03BB8-0C17-77C3-078B-CF6B28664A41}"/>
              </a:ext>
            </a:extLst>
          </p:cNvPr>
          <p:cNvSpPr/>
          <p:nvPr/>
        </p:nvSpPr>
        <p:spPr>
          <a:xfrm>
            <a:off x="6363422" y="5906653"/>
            <a:ext cx="3658553" cy="753104"/>
          </a:xfrm>
          <a:prstGeom prst="roundRect">
            <a:avLst>
              <a:gd name="adj" fmla="val 1691"/>
            </a:avLst>
          </a:prstGeom>
          <a:solidFill>
            <a:srgbClr val="304755"/>
          </a:solidFill>
          <a:ln/>
        </p:spPr>
      </p:sp>
      <p:sp>
        <p:nvSpPr>
          <p:cNvPr id="23" name="Text 8">
            <a:extLst>
              <a:ext uri="{FF2B5EF4-FFF2-40B4-BE49-F238E27FC236}">
                <a16:creationId xmlns:a16="http://schemas.microsoft.com/office/drawing/2014/main" id="{8FB41F73-51C6-AA8B-BF0F-4F8D181C70F5}"/>
              </a:ext>
            </a:extLst>
          </p:cNvPr>
          <p:cNvSpPr/>
          <p:nvPr/>
        </p:nvSpPr>
        <p:spPr>
          <a:xfrm>
            <a:off x="6610297" y="6105774"/>
            <a:ext cx="3164800" cy="335875"/>
          </a:xfrm>
          <a:prstGeom prst="rect">
            <a:avLst/>
          </a:prstGeom>
          <a:noFill/>
          <a:ln/>
        </p:spPr>
        <p:txBody>
          <a:bodyPr wrap="none" lIns="0" tIns="0" rIns="0" bIns="0" rtlCol="0" anchor="t"/>
          <a:lstStyle/>
          <a:p>
            <a:pPr marL="0" indent="0">
              <a:lnSpc>
                <a:spcPts val="2600"/>
              </a:lnSpc>
              <a:buNone/>
            </a:pPr>
            <a:r>
              <a:rPr lang="es-BO" sz="2000" dirty="0" err="1">
                <a:effectLst/>
                <a:latin typeface="Unbounded" panose="020B0604020202020204" charset="0"/>
                <a:ea typeface="Calibri" panose="020F0502020204030204" pitchFamily="34" charset="0"/>
                <a:cs typeface="Times New Roman" panose="02020603050405020304" pitchFamily="18" charset="0"/>
              </a:rPr>
              <a:t>Image</a:t>
            </a:r>
            <a:endParaRPr lang="en-US" sz="2000" dirty="0">
              <a:latin typeface="Unbounded" panose="020B0604020202020204" charset="0"/>
            </a:endParaRPr>
          </a:p>
        </p:txBody>
      </p:sp>
      <p:sp>
        <p:nvSpPr>
          <p:cNvPr id="28" name="Shape 1">
            <a:extLst>
              <a:ext uri="{FF2B5EF4-FFF2-40B4-BE49-F238E27FC236}">
                <a16:creationId xmlns:a16="http://schemas.microsoft.com/office/drawing/2014/main" id="{F01DDEF6-19E7-7EFC-25C3-534A0662AFAF}"/>
              </a:ext>
            </a:extLst>
          </p:cNvPr>
          <p:cNvSpPr/>
          <p:nvPr/>
        </p:nvSpPr>
        <p:spPr>
          <a:xfrm>
            <a:off x="334724" y="2169157"/>
            <a:ext cx="4862892" cy="4985001"/>
          </a:xfrm>
          <a:prstGeom prst="roundRect">
            <a:avLst>
              <a:gd name="adj" fmla="val 1691"/>
            </a:avLst>
          </a:prstGeom>
          <a:solidFill>
            <a:srgbClr val="304755"/>
          </a:solidFill>
          <a:ln/>
        </p:spPr>
        <p:txBody>
          <a:bodyPr/>
          <a:lstStyle/>
          <a:p>
            <a:endParaRPr lang="es-BO" dirty="0"/>
          </a:p>
        </p:txBody>
      </p:sp>
      <p:sp>
        <p:nvSpPr>
          <p:cNvPr id="30" name="CuadroTexto 29">
            <a:extLst>
              <a:ext uri="{FF2B5EF4-FFF2-40B4-BE49-F238E27FC236}">
                <a16:creationId xmlns:a16="http://schemas.microsoft.com/office/drawing/2014/main" id="{F48CD703-7283-490F-12AB-3B52006B98C5}"/>
              </a:ext>
            </a:extLst>
          </p:cNvPr>
          <p:cNvSpPr txBox="1"/>
          <p:nvPr/>
        </p:nvSpPr>
        <p:spPr>
          <a:xfrm>
            <a:off x="620749" y="2758033"/>
            <a:ext cx="4413830" cy="3554819"/>
          </a:xfrm>
          <a:prstGeom prst="rect">
            <a:avLst/>
          </a:prstGeom>
          <a:noFill/>
        </p:spPr>
        <p:txBody>
          <a:bodyPr wrap="square">
            <a:spAutoFit/>
          </a:bodyPr>
          <a:lstStyle/>
          <a:p>
            <a:r>
              <a:rPr lang="es-BO" sz="2500" dirty="0" err="1">
                <a:solidFill>
                  <a:srgbClr val="DA6CF4"/>
                </a:solidFill>
              </a:rPr>
              <a:t>import</a:t>
            </a:r>
            <a:r>
              <a:rPr lang="es-BO" sz="2500" dirty="0">
                <a:solidFill>
                  <a:srgbClr val="DA6CF4"/>
                </a:solidFill>
              </a:rPr>
              <a:t>  </a:t>
            </a:r>
            <a:r>
              <a:rPr lang="es-BO" sz="2500" dirty="0">
                <a:solidFill>
                  <a:schemeClr val="bg2">
                    <a:lumMod val="20000"/>
                    <a:lumOff val="80000"/>
                  </a:schemeClr>
                </a:solidFill>
              </a:rPr>
              <a:t>cv2</a:t>
            </a: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mediapipe</a:t>
            </a:r>
            <a:r>
              <a:rPr lang="es-BO" sz="2500" dirty="0">
                <a:solidFill>
                  <a:srgbClr val="DA6CF4"/>
                </a:solidFill>
              </a:rPr>
              <a:t>  as  </a:t>
            </a:r>
            <a:r>
              <a:rPr lang="es-BO" sz="2500" dirty="0" err="1">
                <a:solidFill>
                  <a:schemeClr val="bg2">
                    <a:lumMod val="20000"/>
                    <a:lumOff val="80000"/>
                  </a:schemeClr>
                </a:solidFill>
              </a:rPr>
              <a:t>mp</a:t>
            </a:r>
            <a:endParaRPr lang="es-BO" sz="2500" dirty="0">
              <a:solidFill>
                <a:schemeClr val="bg2">
                  <a:lumMod val="20000"/>
                  <a:lumOff val="80000"/>
                </a:schemeClr>
              </a:solidFill>
            </a:endParaRP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tkinter</a:t>
            </a:r>
            <a:r>
              <a:rPr lang="es-BO" sz="2500" dirty="0">
                <a:solidFill>
                  <a:schemeClr val="bg2">
                    <a:lumMod val="20000"/>
                    <a:lumOff val="80000"/>
                  </a:schemeClr>
                </a:solidFill>
              </a:rPr>
              <a:t> </a:t>
            </a:r>
            <a:r>
              <a:rPr lang="es-BO" sz="2500" dirty="0">
                <a:solidFill>
                  <a:srgbClr val="DA6CF4"/>
                </a:solidFill>
              </a:rPr>
              <a:t> as  </a:t>
            </a:r>
            <a:r>
              <a:rPr lang="es-BO" sz="2500" dirty="0" err="1">
                <a:solidFill>
                  <a:schemeClr val="bg2">
                    <a:lumMod val="20000"/>
                    <a:lumOff val="80000"/>
                  </a:schemeClr>
                </a:solidFill>
              </a:rPr>
              <a:t>tk</a:t>
            </a:r>
            <a:endParaRPr lang="es-BO" sz="2500" dirty="0">
              <a:solidFill>
                <a:schemeClr val="bg2">
                  <a:lumMod val="20000"/>
                  <a:lumOff val="80000"/>
                </a:schemeClr>
              </a:solidFill>
            </a:endParaRPr>
          </a:p>
          <a:p>
            <a:r>
              <a:rPr lang="es-BO" sz="2500" dirty="0" err="1">
                <a:solidFill>
                  <a:srgbClr val="DA6CF4"/>
                </a:solidFill>
              </a:rPr>
              <a:t>from</a:t>
            </a:r>
            <a:r>
              <a:rPr lang="es-BO" sz="2500" dirty="0">
                <a:solidFill>
                  <a:srgbClr val="DA6CF4"/>
                </a:solidFill>
              </a:rPr>
              <a:t>  </a:t>
            </a:r>
            <a:r>
              <a:rPr lang="es-BO" sz="2500" dirty="0" err="1">
                <a:solidFill>
                  <a:schemeClr val="bg2">
                    <a:lumMod val="20000"/>
                    <a:lumOff val="80000"/>
                  </a:schemeClr>
                </a:solidFill>
              </a:rPr>
              <a:t>tkinter</a:t>
            </a:r>
            <a:r>
              <a:rPr lang="es-BO" sz="2500" dirty="0">
                <a:solidFill>
                  <a:schemeClr val="bg2">
                    <a:lumMod val="20000"/>
                    <a:lumOff val="80000"/>
                  </a:schemeClr>
                </a:solidFill>
              </a:rPr>
              <a:t> </a:t>
            </a: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filedialog</a:t>
            </a:r>
            <a:r>
              <a:rPr lang="es-BO" sz="2500" dirty="0">
                <a:solidFill>
                  <a:schemeClr val="bg2">
                    <a:lumMod val="20000"/>
                    <a:lumOff val="80000"/>
                  </a:schemeClr>
                </a:solidFill>
              </a:rPr>
              <a:t>, </a:t>
            </a:r>
            <a:r>
              <a:rPr lang="es-BO" sz="2500" dirty="0" err="1">
                <a:solidFill>
                  <a:schemeClr val="bg2">
                    <a:lumMod val="20000"/>
                    <a:lumOff val="80000"/>
                  </a:schemeClr>
                </a:solidFill>
              </a:rPr>
              <a:t>messagebox</a:t>
            </a:r>
            <a:endParaRPr lang="es-BO" sz="2500" dirty="0">
              <a:solidFill>
                <a:schemeClr val="bg2">
                  <a:lumMod val="20000"/>
                  <a:lumOff val="80000"/>
                </a:schemeClr>
              </a:solidFill>
            </a:endParaRPr>
          </a:p>
          <a:p>
            <a:r>
              <a:rPr lang="es-BO" sz="2500" dirty="0" err="1">
                <a:solidFill>
                  <a:srgbClr val="DA6CF4"/>
                </a:solidFill>
              </a:rPr>
              <a:t>from</a:t>
            </a:r>
            <a:r>
              <a:rPr lang="es-BO" sz="2500" dirty="0">
                <a:solidFill>
                  <a:srgbClr val="DA6CF4"/>
                </a:solidFill>
              </a:rPr>
              <a:t>  </a:t>
            </a:r>
            <a:r>
              <a:rPr lang="es-BO" sz="2500" dirty="0" err="1">
                <a:solidFill>
                  <a:schemeClr val="bg2">
                    <a:lumMod val="20000"/>
                    <a:lumOff val="80000"/>
                  </a:schemeClr>
                </a:solidFill>
              </a:rPr>
              <a:t>PIL</a:t>
            </a:r>
            <a:r>
              <a:rPr lang="es-BO" sz="2500" dirty="0">
                <a:solidFill>
                  <a:srgbClr val="DA6CF4"/>
                </a:solidFill>
              </a:rPr>
              <a:t> </a:t>
            </a: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Image</a:t>
            </a:r>
            <a:r>
              <a:rPr lang="es-BO" sz="2500" dirty="0">
                <a:solidFill>
                  <a:schemeClr val="bg2">
                    <a:lumMod val="20000"/>
                    <a:lumOff val="80000"/>
                  </a:schemeClr>
                </a:solidFill>
              </a:rPr>
              <a:t>, </a:t>
            </a:r>
            <a:r>
              <a:rPr lang="es-BO" sz="2500" dirty="0" err="1">
                <a:solidFill>
                  <a:schemeClr val="bg2">
                    <a:lumMod val="20000"/>
                    <a:lumOff val="80000"/>
                  </a:schemeClr>
                </a:solidFill>
              </a:rPr>
              <a:t>ImageTk</a:t>
            </a:r>
            <a:endParaRPr lang="es-BO" sz="2500" dirty="0">
              <a:solidFill>
                <a:schemeClr val="bg2">
                  <a:lumMod val="20000"/>
                  <a:lumOff val="80000"/>
                </a:schemeClr>
              </a:solidFill>
            </a:endParaRP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numpy</a:t>
            </a:r>
            <a:r>
              <a:rPr lang="es-BO" sz="2500" dirty="0">
                <a:solidFill>
                  <a:schemeClr val="bg2">
                    <a:lumMod val="20000"/>
                    <a:lumOff val="80000"/>
                  </a:schemeClr>
                </a:solidFill>
              </a:rPr>
              <a:t>  </a:t>
            </a:r>
            <a:r>
              <a:rPr lang="es-BO" sz="2500" dirty="0">
                <a:solidFill>
                  <a:srgbClr val="DA6CF4"/>
                </a:solidFill>
              </a:rPr>
              <a:t>as</a:t>
            </a:r>
            <a:r>
              <a:rPr lang="es-BO" sz="2500" dirty="0">
                <a:solidFill>
                  <a:schemeClr val="bg2">
                    <a:lumMod val="20000"/>
                    <a:lumOff val="80000"/>
                  </a:schemeClr>
                </a:solidFill>
              </a:rPr>
              <a:t>  </a:t>
            </a:r>
            <a:r>
              <a:rPr lang="es-BO" sz="2500" dirty="0" err="1">
                <a:solidFill>
                  <a:schemeClr val="bg2">
                    <a:lumMod val="20000"/>
                    <a:lumOff val="80000"/>
                  </a:schemeClr>
                </a:solidFill>
              </a:rPr>
              <a:t>np</a:t>
            </a:r>
            <a:endParaRPr lang="es-BO" sz="2500" dirty="0">
              <a:solidFill>
                <a:schemeClr val="bg2">
                  <a:lumMod val="20000"/>
                  <a:lumOff val="80000"/>
                </a:schemeClr>
              </a:solidFill>
            </a:endParaRPr>
          </a:p>
        </p:txBody>
      </p:sp>
      <p:sp>
        <p:nvSpPr>
          <p:cNvPr id="31" name="Shape 7">
            <a:extLst>
              <a:ext uri="{FF2B5EF4-FFF2-40B4-BE49-F238E27FC236}">
                <a16:creationId xmlns:a16="http://schemas.microsoft.com/office/drawing/2014/main" id="{E2AB117E-FF3B-179A-E0C6-952FB2A2041D}"/>
              </a:ext>
            </a:extLst>
          </p:cNvPr>
          <p:cNvSpPr/>
          <p:nvPr/>
        </p:nvSpPr>
        <p:spPr>
          <a:xfrm>
            <a:off x="6363422" y="7013918"/>
            <a:ext cx="3658553" cy="753104"/>
          </a:xfrm>
          <a:prstGeom prst="roundRect">
            <a:avLst>
              <a:gd name="adj" fmla="val 1691"/>
            </a:avLst>
          </a:prstGeom>
          <a:solidFill>
            <a:srgbClr val="304755"/>
          </a:solidFill>
          <a:ln/>
        </p:spPr>
        <p:txBody>
          <a:bodyPr/>
          <a:lstStyle/>
          <a:p>
            <a:endParaRPr lang="es-BO" dirty="0"/>
          </a:p>
        </p:txBody>
      </p:sp>
      <p:sp>
        <p:nvSpPr>
          <p:cNvPr id="32" name="Text 8">
            <a:extLst>
              <a:ext uri="{FF2B5EF4-FFF2-40B4-BE49-F238E27FC236}">
                <a16:creationId xmlns:a16="http://schemas.microsoft.com/office/drawing/2014/main" id="{86E385EB-E234-B209-E03D-3E50C21EDB23}"/>
              </a:ext>
            </a:extLst>
          </p:cNvPr>
          <p:cNvSpPr/>
          <p:nvPr/>
        </p:nvSpPr>
        <p:spPr>
          <a:xfrm>
            <a:off x="6628812" y="7222532"/>
            <a:ext cx="3164800" cy="335875"/>
          </a:xfrm>
          <a:prstGeom prst="rect">
            <a:avLst/>
          </a:prstGeom>
          <a:noFill/>
          <a:ln/>
        </p:spPr>
        <p:txBody>
          <a:bodyPr wrap="none" lIns="0" tIns="0" rIns="0" bIns="0" rtlCol="0" anchor="t"/>
          <a:lstStyle/>
          <a:p>
            <a:pPr marL="0" indent="0">
              <a:lnSpc>
                <a:spcPts val="2600"/>
              </a:lnSpc>
              <a:buNone/>
            </a:pPr>
            <a:r>
              <a:rPr lang="es-BO" sz="2000" dirty="0" err="1">
                <a:latin typeface="Unbounded" panose="020B0604020202020204" charset="0"/>
                <a:ea typeface="Calibri" panose="020F0502020204030204" pitchFamily="34" charset="0"/>
                <a:cs typeface="Times New Roman" panose="02020603050405020304" pitchFamily="18" charset="0"/>
              </a:rPr>
              <a:t>Numpy</a:t>
            </a:r>
            <a:endParaRPr lang="en-US" sz="2000" dirty="0">
              <a:latin typeface="Unbounded" panose="020B0604020202020204" charset="0"/>
            </a:endParaRPr>
          </a:p>
        </p:txBody>
      </p:sp>
    </p:spTree>
    <p:extLst>
      <p:ext uri="{BB962C8B-B14F-4D97-AF65-F5344CB8AC3E}">
        <p14:creationId xmlns:p14="http://schemas.microsoft.com/office/powerpoint/2010/main" val="7087096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TotalTime>
  <Words>4182</Words>
  <Application>Microsoft Office PowerPoint</Application>
  <PresentationFormat>Custom</PresentationFormat>
  <Paragraphs>426</Paragraphs>
  <Slides>31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Consolas</vt:lpstr>
      <vt:lpstr>Arial</vt:lpstr>
      <vt:lpstr>Unbounded</vt:lpstr>
      <vt:lpstr>Wingdings 3</vt:lpstr>
      <vt:lpstr>Calibri</vt:lpstr>
      <vt:lpstr>Century Gothic</vt:lpstr>
      <vt:lpstr>Cabin</vt:lpstr>
      <vt:lpstr>Symbol</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Fabio Camacho Encinas</cp:lastModifiedBy>
  <cp:revision>29</cp:revision>
  <dcterms:created xsi:type="dcterms:W3CDTF">2024-12-08T16:50:38Z</dcterms:created>
  <dcterms:modified xsi:type="dcterms:W3CDTF">2024-12-10T23:05:57Z</dcterms:modified>
</cp:coreProperties>
</file>